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1"/>
  </p:notesMasterIdLst>
  <p:sldIdLst>
    <p:sldId id="264" r:id="rId2"/>
    <p:sldId id="291" r:id="rId3"/>
    <p:sldId id="323" r:id="rId4"/>
    <p:sldId id="324" r:id="rId5"/>
    <p:sldId id="306" r:id="rId6"/>
    <p:sldId id="326" r:id="rId7"/>
    <p:sldId id="325" r:id="rId8"/>
    <p:sldId id="296" r:id="rId9"/>
    <p:sldId id="298" r:id="rId10"/>
    <p:sldId id="299" r:id="rId11"/>
    <p:sldId id="305" r:id="rId12"/>
    <p:sldId id="330" r:id="rId13"/>
    <p:sldId id="301" r:id="rId14"/>
    <p:sldId id="300" r:id="rId15"/>
    <p:sldId id="316" r:id="rId16"/>
    <p:sldId id="317" r:id="rId17"/>
    <p:sldId id="313" r:id="rId18"/>
    <p:sldId id="314" r:id="rId19"/>
    <p:sldId id="327" r:id="rId20"/>
    <p:sldId id="328" r:id="rId21"/>
    <p:sldId id="333" r:id="rId22"/>
    <p:sldId id="329" r:id="rId23"/>
    <p:sldId id="297" r:id="rId24"/>
    <p:sldId id="308" r:id="rId25"/>
    <p:sldId id="331" r:id="rId26"/>
    <p:sldId id="319" r:id="rId27"/>
    <p:sldId id="332" r:id="rId28"/>
    <p:sldId id="320" r:id="rId29"/>
    <p:sldId id="315" r:id="rId30"/>
  </p:sldIdLst>
  <p:sldSz cx="9144000" cy="6858000" type="screen4x3"/>
  <p:notesSz cx="7010400" cy="92964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951" autoAdjust="0"/>
    <p:restoredTop sz="94728" autoAdjust="0"/>
  </p:normalViewPr>
  <p:slideViewPr>
    <p:cSldViewPr>
      <p:cViewPr varScale="1">
        <p:scale>
          <a:sx n="110" d="100"/>
          <a:sy n="110" d="100"/>
        </p:scale>
        <p:origin x="1266" y="1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475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446" tIns="46223" rIns="92446" bIns="46223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70338" y="0"/>
            <a:ext cx="3038475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446" tIns="46223" rIns="92446" bIns="46223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5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81100" y="696913"/>
            <a:ext cx="4649788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1229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1675" y="4416425"/>
            <a:ext cx="5608638" cy="4183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446" tIns="46223" rIns="92446" bIns="4622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1229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29675"/>
            <a:ext cx="3038475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446" tIns="46223" rIns="92446" bIns="46223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29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0338" y="8829675"/>
            <a:ext cx="3038475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446" tIns="46223" rIns="92446" bIns="46223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6A707E59-0719-4846-9723-44EDE2BB425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4987043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1DC011DC-FDC0-4848-9423-D3C218CC6F79}" type="slidenum">
              <a:rPr lang="en-US" altLang="en-US" smtClean="0"/>
              <a:pPr>
                <a:spcBef>
                  <a:spcPct val="0"/>
                </a:spcBef>
              </a:pPr>
              <a:t>1</a:t>
            </a:fld>
            <a:endParaRPr lang="en-US" altLang="en-US" smtClean="0"/>
          </a:p>
        </p:txBody>
      </p:sp>
      <p:sp>
        <p:nvSpPr>
          <p:cNvPr id="40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0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37213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3CCBAB0-CE34-47EA-B7C4-A6DA84D2C17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693418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9D7830F-B73D-483A-86F5-DAF23BD0356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66181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6D81A6B-9175-45F3-89B4-E45E20E3E81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256713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8515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804C801-21FA-4E3D-81B2-BD15D7697D4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67094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000">
                <a:latin typeface="Corbel" pitchFamily="34" charset="0"/>
                <a:cs typeface="Calibri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800">
                <a:latin typeface="Corbel" pitchFamily="34" charset="0"/>
                <a:cs typeface="Calibri" pitchFamily="34" charset="0"/>
              </a:defRPr>
            </a:lvl1pPr>
            <a:lvl2pPr>
              <a:defRPr sz="2400">
                <a:latin typeface="Corbel" pitchFamily="34" charset="0"/>
                <a:cs typeface="Calibri" pitchFamily="34" charset="0"/>
              </a:defRPr>
            </a:lvl2pPr>
            <a:lvl3pPr>
              <a:defRPr sz="2000">
                <a:latin typeface="Corbel" pitchFamily="34" charset="0"/>
                <a:cs typeface="Calibri" pitchFamily="34" charset="0"/>
              </a:defRPr>
            </a:lvl3pPr>
            <a:lvl4pPr>
              <a:defRPr sz="1800">
                <a:latin typeface="Corbel" pitchFamily="34" charset="0"/>
                <a:cs typeface="Calibri" pitchFamily="34" charset="0"/>
              </a:defRPr>
            </a:lvl4pPr>
            <a:lvl5pPr>
              <a:defRPr sz="1800">
                <a:latin typeface="Corbel" pitchFamily="34" charset="0"/>
                <a:cs typeface="Calibri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D61FD94-992F-4CB2-AF3E-ECFB9D8DC22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274337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B820D13-0C7E-4176-AF4E-A80D235ECB4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951448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2109E26-7464-4969-87B3-84FFF5B4D0E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011247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459D0AD-D9CE-413E-9FFC-A4E976296C5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448487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76476F3-F43D-4D70-A385-98C5C6032B0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334049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5B0227E-D10F-4E2A-B5AC-D5BF48B4FF1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572125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C76370C-A1D6-4B3C-B3D0-37B2F68B879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344570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30C3465-24EF-4284-939A-A18884C8011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81828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/>
            </a:lvl1pPr>
          </a:lstStyle>
          <a:p>
            <a:pPr>
              <a:defRPr/>
            </a:pPr>
            <a:fld id="{7CDE3E01-F121-44FA-B027-0C6BFC0CB40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datascience.berkeley.edu/" TargetMode="External"/><Relationship Id="rId2" Type="http://schemas.openxmlformats.org/officeDocument/2006/relationships/hyperlink" Target="http://www.cs.usc.edu/academics/masters/msdata.htm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fgate.com/search/?action=search&amp;channel=bayarea&amp;inlineLink=1&amp;searchindex=gsa&amp;query=%22Modesto+Junior+College%22" TargetMode="External"/><Relationship Id="rId13" Type="http://schemas.openxmlformats.org/officeDocument/2006/relationships/hyperlink" Target="http://www.sfgate.com/search/?action=search&amp;channel=bayarea&amp;inlineLink=1&amp;searchindex=gsa&amp;query=%22Shasta+College%22" TargetMode="External"/><Relationship Id="rId3" Type="http://schemas.openxmlformats.org/officeDocument/2006/relationships/hyperlink" Target="http://www.sfgate.com/search/?action=search&amp;channel=bayarea&amp;inlineLink=1&amp;searchindex=gsa&amp;query=%22Bakersfield+College%22" TargetMode="External"/><Relationship Id="rId7" Type="http://schemas.openxmlformats.org/officeDocument/2006/relationships/hyperlink" Target="http://www.sfgate.com/search/?action=search&amp;channel=bayarea&amp;inlineLink=1&amp;searchindex=gsa&amp;query=%22Mira+Costa+College%22" TargetMode="External"/><Relationship Id="rId12" Type="http://schemas.openxmlformats.org/officeDocument/2006/relationships/hyperlink" Target="http://www.sfgate.com/search/?action=search&amp;channel=bayarea&amp;inlineLink=1&amp;searchindex=gsa&amp;query=%22Santa+Monica+College%22" TargetMode="External"/><Relationship Id="rId2" Type="http://schemas.openxmlformats.org/officeDocument/2006/relationships/hyperlink" Target="http://www.sfgate.com/search/?action=search&amp;channel=bayarea&amp;inlineLink=1&amp;searchindex=gsa&amp;query=%22Antelope+Valley+College%22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sfgate.com/search/?action=search&amp;channel=bayarea&amp;inlineLink=1&amp;searchindex=gsa&amp;query=%22Angeles+College%22" TargetMode="External"/><Relationship Id="rId11" Type="http://schemas.openxmlformats.org/officeDocument/2006/relationships/hyperlink" Target="http://www.sfgate.com/search/?action=search&amp;channel=bayarea&amp;inlineLink=1&amp;searchindex=gsa&amp;query=%22Santa+Ana+College%22" TargetMode="External"/><Relationship Id="rId5" Type="http://schemas.openxmlformats.org/officeDocument/2006/relationships/hyperlink" Target="http://www.sfgate.com/search/?action=search&amp;channel=bayarea&amp;inlineLink=1&amp;searchindex=gsa&amp;query=%22Cypress+College%22" TargetMode="External"/><Relationship Id="rId10" Type="http://schemas.openxmlformats.org/officeDocument/2006/relationships/hyperlink" Target="http://www.sfgate.com/search/?action=search&amp;channel=bayarea&amp;inlineLink=1&amp;searchindex=gsa&amp;query=%22Mesa+College%22" TargetMode="External"/><Relationship Id="rId4" Type="http://schemas.openxmlformats.org/officeDocument/2006/relationships/hyperlink" Target="http://www.sfgate.com/search/?action=search&amp;channel=bayarea&amp;inlineLink=1&amp;searchindex=gsa&amp;query=%22Crafton+Hills+College%22" TargetMode="External"/><Relationship Id="rId9" Type="http://schemas.openxmlformats.org/officeDocument/2006/relationships/hyperlink" Target="http://www.sfgate.com/search/?action=search&amp;channel=bayarea&amp;inlineLink=1&amp;searchindex=gsa&amp;query=%22Rio+Hondo+College%22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://arxiv.org/pdf/1502.00318.pdf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://laedc.org/wp-content/uploads/2014/10/High-Tech-in-LA_20141006_FF.pdf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://meetings2.informs.org/wordpress/analytics2015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87350" y="255588"/>
            <a:ext cx="8070850" cy="1079500"/>
          </a:xfrm>
        </p:spPr>
        <p:txBody>
          <a:bodyPr/>
          <a:lstStyle/>
          <a:p>
            <a:pPr algn="r" eaLnBrk="1" hangingPunct="1"/>
            <a:r>
              <a:rPr lang="en-US" altLang="en-US" sz="3200" dirty="0" smtClean="0">
                <a:latin typeface="Corbel" panose="020B0503020204020204" pitchFamily="34" charset="0"/>
              </a:rPr>
              <a:t>Data Science in L.A.'s “Silicon Beach”:</a:t>
            </a:r>
            <a:br>
              <a:rPr lang="en-US" altLang="en-US" sz="3200" dirty="0" smtClean="0">
                <a:latin typeface="Corbel" panose="020B0503020204020204" pitchFamily="34" charset="0"/>
              </a:rPr>
            </a:br>
            <a:r>
              <a:rPr lang="en-US" altLang="en-US" sz="3200" dirty="0" smtClean="0">
                <a:latin typeface="Corbel" panose="020B0503020204020204" pitchFamily="34" charset="0"/>
              </a:rPr>
              <a:t>Shadow Vocation or Emergent Profession? </a:t>
            </a:r>
            <a:endParaRPr lang="en-US" altLang="en-US" sz="3200" b="1" dirty="0" smtClean="0">
              <a:latin typeface="Corbel" panose="020B050302020402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762250" y="3722688"/>
            <a:ext cx="5715000" cy="1676400"/>
          </a:xfrm>
        </p:spPr>
        <p:txBody>
          <a:bodyPr/>
          <a:lstStyle/>
          <a:p>
            <a:pPr algn="r" eaLnBrk="1" hangingPunct="1">
              <a:lnSpc>
                <a:spcPct val="90000"/>
              </a:lnSpc>
            </a:pPr>
            <a:r>
              <a:rPr lang="en-US" altLang="en-US" sz="2400" i="1" smtClean="0"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Wayne Smith, Ph.D</a:t>
            </a:r>
            <a:r>
              <a:rPr lang="en-US" altLang="en-US" sz="2400" smtClean="0"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algn="r" eaLnBrk="1" hangingPunct="1">
              <a:lnSpc>
                <a:spcPct val="90000"/>
              </a:lnSpc>
            </a:pPr>
            <a:r>
              <a:rPr lang="en-US" altLang="en-US" sz="2400" dirty="0" smtClean="0"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Department of Management</a:t>
            </a:r>
          </a:p>
          <a:p>
            <a:pPr algn="r" eaLnBrk="1" hangingPunct="1">
              <a:lnSpc>
                <a:spcPct val="90000"/>
              </a:lnSpc>
            </a:pPr>
            <a:r>
              <a:rPr lang="en-US" altLang="en-US" sz="2400" dirty="0" smtClean="0"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CSU Northridge</a:t>
            </a:r>
          </a:p>
          <a:p>
            <a:pPr algn="r" eaLnBrk="1" hangingPunct="1">
              <a:lnSpc>
                <a:spcPct val="90000"/>
              </a:lnSpc>
            </a:pPr>
            <a:r>
              <a:rPr lang="en-US" alt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ws@csun.edu</a:t>
            </a:r>
          </a:p>
        </p:txBody>
      </p:sp>
      <p:sp>
        <p:nvSpPr>
          <p:cNvPr id="3076" name="Rectangle 2"/>
          <p:cNvSpPr txBox="1">
            <a:spLocks noChangeArrowheads="1"/>
          </p:cNvSpPr>
          <p:nvPr/>
        </p:nvSpPr>
        <p:spPr bwMode="auto">
          <a:xfrm>
            <a:off x="684213" y="1784350"/>
            <a:ext cx="7772400" cy="144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n-US" altLang="en-US" sz="2800" dirty="0">
                <a:solidFill>
                  <a:schemeClr val="tx2"/>
                </a:solidFill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2015 CSU-POM Conference</a:t>
            </a:r>
          </a:p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n-US" altLang="en-US" sz="2800" i="1" dirty="0">
                <a:solidFill>
                  <a:schemeClr val="tx2"/>
                </a:solidFill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CSU Northridge</a:t>
            </a:r>
          </a:p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n-US" altLang="en-US" sz="2800" dirty="0" smtClean="0">
                <a:solidFill>
                  <a:schemeClr val="tx2"/>
                </a:solidFill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Saturday, February 28, 2015</a:t>
            </a:r>
            <a:endParaRPr lang="en-US" altLang="en-US" sz="2800" dirty="0">
              <a:solidFill>
                <a:schemeClr val="tx2"/>
              </a:solidFill>
              <a:latin typeface="Corbel" panose="020B050302020402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077" name="Rectangle 2"/>
          <p:cNvSpPr txBox="1">
            <a:spLocks noChangeArrowheads="1"/>
          </p:cNvSpPr>
          <p:nvPr/>
        </p:nvSpPr>
        <p:spPr bwMode="auto">
          <a:xfrm>
            <a:off x="387350" y="5817915"/>
            <a:ext cx="8382000" cy="800100"/>
          </a:xfrm>
          <a:prstGeom prst="rect">
            <a:avLst/>
          </a:prstGeom>
          <a:noFill/>
          <a:ln w="9525">
            <a:solidFill>
              <a:schemeClr val="tx1"/>
            </a:solidFill>
            <a:prstDash val="sysDot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 b="1" dirty="0">
                <a:solidFill>
                  <a:schemeClr val="tx2"/>
                </a:solidFill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This p</a:t>
            </a:r>
            <a:r>
              <a:rPr lang="en-US" altLang="en-US" sz="2400" b="1" dirty="0" smtClean="0">
                <a:solidFill>
                  <a:schemeClr val="tx2"/>
                </a:solidFill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resentation is </a:t>
            </a:r>
            <a:r>
              <a:rPr lang="en-US" altLang="en-US" sz="2400" b="1" dirty="0">
                <a:solidFill>
                  <a:schemeClr val="tx2"/>
                </a:solidFill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available at</a:t>
            </a:r>
            <a:r>
              <a:rPr lang="en-US" altLang="en-US" sz="2400" b="1" dirty="0" smtClean="0">
                <a:solidFill>
                  <a:schemeClr val="tx2"/>
                </a:solidFill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 b="1" dirty="0" smtClean="0">
                <a:solidFill>
                  <a:schemeClr val="tx2"/>
                </a:solidFill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000" b="1" dirty="0" smtClean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smithw.org/csupom.pdf   or   github.com/</a:t>
            </a:r>
            <a:r>
              <a:rPr lang="en-US" altLang="en-US" sz="2000" b="1" dirty="0" err="1" smtClean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wsphd</a:t>
            </a:r>
            <a:r>
              <a:rPr lang="en-US" altLang="en-US" sz="2000" b="1" dirty="0" smtClean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altLang="en-US" sz="2000" b="1" dirty="0" err="1" smtClean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csupom</a:t>
            </a:r>
            <a:r>
              <a:rPr lang="en-US" altLang="en-US" sz="2000" b="1" dirty="0" smtClean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endParaRPr lang="en-US" altLang="en-US" sz="2400" b="1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3078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350" y="1524000"/>
            <a:ext cx="2808288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0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0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0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4" grpId="0"/>
      <p:bldP spid="3075" grpId="0" build="p"/>
      <p:bldP spid="3076" grpId="0"/>
      <p:bldP spid="3077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990600"/>
            <a:ext cx="5486400" cy="5854046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61FD94-992F-4CB2-AF3E-ECFB9D8DC22A}" type="slidenum">
              <a:rPr lang="en-US" altLang="en-US" smtClean="0"/>
              <a:pPr>
                <a:defRPr/>
              </a:pPr>
              <a:t>10</a:t>
            </a:fld>
            <a:endParaRPr lang="en-US" altLang="en-US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 dirty="0" smtClean="0">
                <a:ea typeface="Calibri" panose="020F0502020204030204" pitchFamily="34" charset="0"/>
              </a:rPr>
              <a:t>A few good (open, free) books</a:t>
            </a:r>
          </a:p>
        </p:txBody>
      </p:sp>
    </p:spTree>
    <p:extLst>
      <p:ext uri="{BB962C8B-B14F-4D97-AF65-F5344CB8AC3E}">
        <p14:creationId xmlns:p14="http://schemas.microsoft.com/office/powerpoint/2010/main" val="2307384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1219200"/>
            <a:ext cx="7198510" cy="5502275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61FD94-992F-4CB2-AF3E-ECFB9D8DC22A}" type="slidenum">
              <a:rPr lang="en-US" altLang="en-US" smtClean="0"/>
              <a:pPr>
                <a:defRPr/>
              </a:pPr>
              <a:t>11</a:t>
            </a:fld>
            <a:endParaRPr lang="en-US" altLang="en-US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 dirty="0" smtClean="0">
                <a:ea typeface="Calibri" panose="020F0502020204030204" pitchFamily="34" charset="0"/>
              </a:rPr>
              <a:t>Highly granular “career/tech fairs”</a:t>
            </a:r>
          </a:p>
        </p:txBody>
      </p:sp>
    </p:spTree>
    <p:extLst>
      <p:ext uri="{BB962C8B-B14F-4D97-AF65-F5344CB8AC3E}">
        <p14:creationId xmlns:p14="http://schemas.microsoft.com/office/powerpoint/2010/main" val="3163249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61FD94-992F-4CB2-AF3E-ECFB9D8DC22A}" type="slidenum">
              <a:rPr lang="en-US" altLang="en-US" smtClean="0"/>
              <a:pPr>
                <a:defRPr/>
              </a:pPr>
              <a:t>12</a:t>
            </a:fld>
            <a:endParaRPr lang="en-US" altLang="en-US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 dirty="0" smtClean="0">
                <a:ea typeface="Calibri" panose="020F0502020204030204" pitchFamily="34" charset="0"/>
              </a:rPr>
              <a:t>Specific “job postings/sites”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1245121"/>
            <a:ext cx="6376577" cy="5476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08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64533"/>
            <a:ext cx="6396446" cy="6793467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61FD94-992F-4CB2-AF3E-ECFB9D8DC22A}" type="slidenum">
              <a:rPr lang="en-US" altLang="en-US" smtClean="0"/>
              <a:pPr>
                <a:defRPr/>
              </a:pPr>
              <a:t>13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4111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7689" y="1295399"/>
            <a:ext cx="5268622" cy="5426075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61FD94-992F-4CB2-AF3E-ECFB9D8DC22A}" type="slidenum">
              <a:rPr lang="en-US" altLang="en-US" smtClean="0"/>
              <a:pPr>
                <a:defRPr/>
              </a:pPr>
              <a:t>14</a:t>
            </a:fld>
            <a:endParaRPr lang="en-US" altLang="en-US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altLang="en-US" sz="3200" dirty="0" smtClean="0"/>
              <a:t>Should a semester of “data science” substitute for second-semester Algebra II in LAUSD?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2141601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200" dirty="0" smtClean="0"/>
              <a:t>Relative importance of “data science” skills, knowledge, and abilities in general B.A./B.S.?</a:t>
            </a:r>
            <a:endParaRPr lang="en-US" altLang="en-US" sz="2000" dirty="0" smtClean="0"/>
          </a:p>
        </p:txBody>
      </p:sp>
      <p:sp>
        <p:nvSpPr>
          <p:cNvPr id="12292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Lucida Sans" panose="020B06020405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Lucida Sans" panose="020B06020405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Lucida Sans" panose="020B06020405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Lucida Sans" panose="020B06020405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Lucida Sans" panose="020B06020405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405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405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405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405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8202079-7390-46A3-9005-AB5CB9E0AE0F}" type="slidenum">
              <a:rPr lang="en-US" altLang="en-US" sz="1400" smtClean="0"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15</a:t>
            </a:fld>
            <a:endParaRPr lang="en-US" altLang="en-US" sz="1400" smtClean="0">
              <a:latin typeface="Arial" panose="020B0604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047" y="1317822"/>
            <a:ext cx="8161905" cy="496190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36383" y="6253934"/>
            <a:ext cx="69203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/>
              <a:t>Source</a:t>
            </a:r>
            <a:r>
              <a:rPr lang="en-US" sz="1600" dirty="0" smtClean="0"/>
              <a:t>: Job Outlook 2014, National Association of College and Employers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39939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4" grpId="0"/>
      <p:bldP spid="12292" grpId="0"/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76200"/>
            <a:ext cx="8986368" cy="67056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61FD94-992F-4CB2-AF3E-ECFB9D8DC22A}" type="slidenum">
              <a:rPr lang="en-US" altLang="en-US" smtClean="0"/>
              <a:pPr>
                <a:defRPr/>
              </a:pPr>
              <a:t>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0794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000" dirty="0" smtClean="0"/>
              <a:t>4-year Schools in this </a:t>
            </a:r>
            <a:r>
              <a:rPr lang="en-US" altLang="en-US" sz="4000" i="1" u="sng" dirty="0" smtClean="0"/>
              <a:t>New</a:t>
            </a:r>
            <a:r>
              <a:rPr lang="en-US" altLang="en-US" sz="4000" dirty="0" smtClean="0"/>
              <a:t> “Service” Economy in CA?</a:t>
            </a:r>
            <a:endParaRPr lang="en-US" altLang="en-US" sz="2800" dirty="0" smtClean="0"/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1800" dirty="0" smtClean="0"/>
              <a:t>USC, M.S. (part of the C.S. Dept.)</a:t>
            </a:r>
          </a:p>
          <a:p>
            <a:pPr lvl="1"/>
            <a:r>
              <a:rPr lang="en-US" altLang="en-US" sz="1400" dirty="0" smtClean="0">
                <a:hlinkClick r:id="rId2"/>
              </a:rPr>
              <a:t>http</a:t>
            </a:r>
            <a:r>
              <a:rPr lang="en-US" altLang="en-US" sz="1400" dirty="0">
                <a:hlinkClick r:id="rId2"/>
              </a:rPr>
              <a:t>://</a:t>
            </a:r>
            <a:r>
              <a:rPr lang="en-US" altLang="en-US" sz="1400" dirty="0" smtClean="0">
                <a:hlinkClick r:id="rId2"/>
              </a:rPr>
              <a:t>www.cs.usc.edu/academics/masters/msdata.htm</a:t>
            </a:r>
            <a:endParaRPr lang="en-US" altLang="en-US" sz="1400" dirty="0" smtClean="0"/>
          </a:p>
          <a:p>
            <a:endParaRPr lang="en-US" altLang="en-US" sz="1800" dirty="0" smtClean="0"/>
          </a:p>
          <a:p>
            <a:r>
              <a:rPr lang="en-US" altLang="en-US" sz="1800" dirty="0" smtClean="0"/>
              <a:t>UCI Extension, certificate</a:t>
            </a:r>
            <a:endParaRPr lang="en-US" altLang="en-US" sz="1800" dirty="0"/>
          </a:p>
          <a:p>
            <a:pPr lvl="1"/>
            <a:r>
              <a:rPr lang="en-US" altLang="en-US" sz="1400" dirty="0"/>
              <a:t>http://unex.uci.edu/areas/it/data_science/</a:t>
            </a:r>
          </a:p>
          <a:p>
            <a:pPr lvl="1"/>
            <a:endParaRPr lang="en-US" altLang="en-US" sz="1400" dirty="0" smtClean="0"/>
          </a:p>
          <a:p>
            <a:r>
              <a:rPr lang="en-US" altLang="en-US" sz="1800" dirty="0" smtClean="0"/>
              <a:t>UC Berkeley, M.S. (online) (part of the School of Information)</a:t>
            </a:r>
            <a:endParaRPr lang="en-US" altLang="en-US" sz="1800" dirty="0"/>
          </a:p>
          <a:p>
            <a:pPr lvl="1"/>
            <a:r>
              <a:rPr lang="en-US" altLang="en-US" sz="1400" dirty="0">
                <a:hlinkClick r:id="rId3"/>
              </a:rPr>
              <a:t>http://datascience.berkeley.edu</a:t>
            </a:r>
            <a:r>
              <a:rPr lang="en-US" altLang="en-US" sz="1400" dirty="0" smtClean="0">
                <a:hlinkClick r:id="rId3"/>
              </a:rPr>
              <a:t>/</a:t>
            </a:r>
            <a:endParaRPr lang="en-US" altLang="en-US" sz="1400" dirty="0" smtClean="0"/>
          </a:p>
          <a:p>
            <a:pPr lvl="1"/>
            <a:endParaRPr lang="en-US" altLang="en-US" sz="1400" dirty="0"/>
          </a:p>
          <a:p>
            <a:r>
              <a:rPr lang="en-US" altLang="en-US" sz="1800" dirty="0" smtClean="0"/>
              <a:t>CSU Fullerton, certificate, online, accelerated</a:t>
            </a:r>
            <a:endParaRPr lang="en-US" altLang="en-US" sz="1800" dirty="0"/>
          </a:p>
          <a:p>
            <a:pPr lvl="1"/>
            <a:r>
              <a:rPr lang="en-US" altLang="en-US" sz="1400" dirty="0"/>
              <a:t>http://extension.fullerton.edu/professionaldevelopment/certificates/data-science</a:t>
            </a:r>
          </a:p>
          <a:p>
            <a:pPr lvl="1"/>
            <a:endParaRPr lang="en-US" altLang="en-US" sz="1400" dirty="0"/>
          </a:p>
          <a:p>
            <a:r>
              <a:rPr lang="en-US" altLang="en-US" sz="1800" dirty="0" smtClean="0"/>
              <a:t>Near Fails:</a:t>
            </a:r>
          </a:p>
          <a:p>
            <a:pPr lvl="1"/>
            <a:r>
              <a:rPr lang="en-US" altLang="en-US" sz="1400" i="1" dirty="0" err="1" smtClean="0"/>
              <a:t>UCOnline</a:t>
            </a:r>
            <a:r>
              <a:rPr lang="en-US" altLang="en-US" sz="1400" dirty="0" smtClean="0"/>
              <a:t> – Outside investors want the students, faculty, and curriculum, but not the </a:t>
            </a:r>
            <a:r>
              <a:rPr lang="en-US" sz="1400" i="1" dirty="0" smtClean="0"/>
              <a:t>bureaucracy.</a:t>
            </a:r>
          </a:p>
          <a:p>
            <a:pPr lvl="1"/>
            <a:r>
              <a:rPr lang="en-US" altLang="en-US" sz="1400" i="1" dirty="0" err="1" smtClean="0"/>
              <a:t>CSUOnline</a:t>
            </a:r>
            <a:r>
              <a:rPr lang="en-US" altLang="en-US" sz="1400" i="1" dirty="0" smtClean="0"/>
              <a:t> </a:t>
            </a:r>
            <a:r>
              <a:rPr lang="en-US" altLang="en-US" sz="1400" dirty="0" smtClean="0"/>
              <a:t>– Severe misunderstanding of the </a:t>
            </a:r>
            <a:r>
              <a:rPr lang="en-US" altLang="en-US" sz="1400" i="1" dirty="0" smtClean="0"/>
              <a:t>market dynamics</a:t>
            </a:r>
            <a:r>
              <a:rPr lang="en-US" altLang="en-US" sz="1400" dirty="0" smtClean="0"/>
              <a:t> for this service catchment group.</a:t>
            </a:r>
          </a:p>
          <a:p>
            <a:endParaRPr lang="en-US" altLang="en-US" sz="1800" dirty="0" smtClean="0"/>
          </a:p>
          <a:p>
            <a:r>
              <a:rPr lang="en-US" altLang="en-US" sz="1800" dirty="0" smtClean="0"/>
              <a:t>Is CSU (mainstream) appropriate?  Inter-disciplinary?  Other approaches/ideas?</a:t>
            </a:r>
            <a:endParaRPr lang="en-US" altLang="en-US" sz="1400" dirty="0"/>
          </a:p>
          <a:p>
            <a:pPr lvl="1"/>
            <a:endParaRPr lang="en-US" altLang="en-US" sz="1400" dirty="0"/>
          </a:p>
          <a:p>
            <a:pPr lvl="1"/>
            <a:endParaRPr lang="en-US" altLang="en-US" sz="1400" dirty="0"/>
          </a:p>
          <a:p>
            <a:endParaRPr lang="en-US" altLang="en-US" sz="1800" dirty="0"/>
          </a:p>
        </p:txBody>
      </p:sp>
      <p:sp>
        <p:nvSpPr>
          <p:cNvPr id="12292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Lucida Sans" panose="020B06020405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Lucida Sans" panose="020B06020405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Lucida Sans" panose="020B06020405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Lucida Sans" panose="020B06020405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Lucida Sans" panose="020B06020405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405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405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405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405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8202079-7390-46A3-9005-AB5CB9E0AE0F}" type="slidenum">
              <a:rPr lang="en-US" altLang="en-US" sz="1400" smtClean="0"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17</a:t>
            </a:fld>
            <a:endParaRPr lang="en-US" altLang="en-US" sz="1400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1524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3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3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3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3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3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3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31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31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31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331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331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2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4" grpId="0"/>
      <p:bldP spid="13315" grpId="0" build="p"/>
      <p:bldP spid="1229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000" dirty="0" smtClean="0"/>
              <a:t>CCC’s in this </a:t>
            </a:r>
            <a:r>
              <a:rPr lang="en-US" altLang="en-US" sz="4000" i="1" u="sng" dirty="0" smtClean="0"/>
              <a:t>New</a:t>
            </a:r>
            <a:r>
              <a:rPr lang="en-US" altLang="en-US" sz="4000" dirty="0" smtClean="0"/>
              <a:t> “Service” Economy?</a:t>
            </a:r>
            <a:endParaRPr lang="en-US" altLang="en-US" sz="2800" dirty="0" smtClean="0"/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1600" dirty="0" smtClean="0"/>
              <a:t>15 CA Community Colleges will offer Bachelor’s Degrees beginning in 2017.</a:t>
            </a:r>
          </a:p>
          <a:p>
            <a:endParaRPr lang="en-US" altLang="en-US" sz="1600" dirty="0" smtClean="0"/>
          </a:p>
          <a:p>
            <a:r>
              <a:rPr lang="en-US" altLang="en-US" sz="1600" b="1" dirty="0" smtClean="0"/>
              <a:t>Airframe manufacturing technology</a:t>
            </a:r>
            <a:r>
              <a:rPr lang="en-US" altLang="en-US" sz="1600" dirty="0" smtClean="0"/>
              <a:t>, </a:t>
            </a:r>
            <a:r>
              <a:rPr lang="en-US" altLang="en-US" sz="1600" dirty="0" smtClean="0">
                <a:hlinkClick r:id="rId2"/>
              </a:rPr>
              <a:t>Antelope Valley College</a:t>
            </a:r>
            <a:endParaRPr lang="en-US" altLang="en-US" sz="1600" dirty="0" smtClean="0"/>
          </a:p>
          <a:p>
            <a:r>
              <a:rPr lang="en-US" altLang="en-US" sz="1600" b="1" dirty="0" smtClean="0"/>
              <a:t>Industrial automation</a:t>
            </a:r>
            <a:r>
              <a:rPr lang="en-US" altLang="en-US" sz="1600" dirty="0" smtClean="0"/>
              <a:t>, </a:t>
            </a:r>
            <a:r>
              <a:rPr lang="en-US" altLang="en-US" sz="1600" dirty="0" smtClean="0">
                <a:hlinkClick r:id="rId3"/>
              </a:rPr>
              <a:t>Bakersfield College</a:t>
            </a:r>
            <a:endParaRPr lang="en-US" altLang="en-US" sz="1600" dirty="0" smtClean="0"/>
          </a:p>
          <a:p>
            <a:r>
              <a:rPr lang="en-US" altLang="en-US" sz="1600" b="1" dirty="0" smtClean="0"/>
              <a:t>Emergency services and allied health systems</a:t>
            </a:r>
            <a:r>
              <a:rPr lang="en-US" altLang="en-US" sz="1600" dirty="0" smtClean="0"/>
              <a:t>, </a:t>
            </a:r>
            <a:r>
              <a:rPr lang="en-US" altLang="en-US" sz="1600" dirty="0" smtClean="0">
                <a:hlinkClick r:id="rId4"/>
              </a:rPr>
              <a:t>Crafton Hills College</a:t>
            </a:r>
            <a:endParaRPr lang="en-US" altLang="en-US" sz="1600" dirty="0" smtClean="0"/>
          </a:p>
          <a:p>
            <a:r>
              <a:rPr lang="en-US" altLang="en-US" sz="1600" b="1" dirty="0" smtClean="0"/>
              <a:t>Mortuary science</a:t>
            </a:r>
            <a:r>
              <a:rPr lang="en-US" altLang="en-US" sz="1600" dirty="0" smtClean="0"/>
              <a:t>, </a:t>
            </a:r>
            <a:r>
              <a:rPr lang="en-US" altLang="en-US" sz="1600" dirty="0" smtClean="0">
                <a:hlinkClick r:id="rId5"/>
              </a:rPr>
              <a:t>Cypress College</a:t>
            </a:r>
            <a:endParaRPr lang="en-US" altLang="en-US" sz="1600" dirty="0" smtClean="0"/>
          </a:p>
          <a:p>
            <a:r>
              <a:rPr lang="en-US" altLang="en-US" sz="1600" b="1" dirty="0" smtClean="0"/>
              <a:t>Equine industry</a:t>
            </a:r>
            <a:r>
              <a:rPr lang="en-US" altLang="en-US" sz="1600" dirty="0" smtClean="0"/>
              <a:t>, Feather River College</a:t>
            </a:r>
          </a:p>
          <a:p>
            <a:r>
              <a:rPr lang="en-US" altLang="en-US" sz="1600" b="1" dirty="0" smtClean="0"/>
              <a:t>Dental hygiene</a:t>
            </a:r>
            <a:r>
              <a:rPr lang="en-US" altLang="en-US" sz="1600" dirty="0" smtClean="0"/>
              <a:t>, Foothill College and West Los </a:t>
            </a:r>
            <a:r>
              <a:rPr lang="en-US" altLang="en-US" sz="1600" dirty="0" smtClean="0">
                <a:hlinkClick r:id="rId6"/>
              </a:rPr>
              <a:t>Angeles College</a:t>
            </a:r>
            <a:endParaRPr lang="en-US" altLang="en-US" sz="1600" dirty="0" smtClean="0"/>
          </a:p>
          <a:p>
            <a:r>
              <a:rPr lang="en-US" altLang="en-US" sz="1600" b="1" dirty="0" smtClean="0"/>
              <a:t>Bio-manufacturing</a:t>
            </a:r>
            <a:r>
              <a:rPr lang="en-US" altLang="en-US" sz="1600" dirty="0" smtClean="0"/>
              <a:t>, </a:t>
            </a:r>
            <a:r>
              <a:rPr lang="en-US" altLang="en-US" sz="1600" dirty="0" smtClean="0">
                <a:hlinkClick r:id="rId7"/>
              </a:rPr>
              <a:t>Mira Costa College</a:t>
            </a:r>
            <a:endParaRPr lang="en-US" altLang="en-US" sz="1600" dirty="0" smtClean="0"/>
          </a:p>
          <a:p>
            <a:r>
              <a:rPr lang="en-US" altLang="en-US" sz="1600" b="1" dirty="0" smtClean="0"/>
              <a:t>Respiratory care</a:t>
            </a:r>
            <a:r>
              <a:rPr lang="en-US" altLang="en-US" sz="1600" dirty="0" smtClean="0"/>
              <a:t>, </a:t>
            </a:r>
            <a:r>
              <a:rPr lang="en-US" altLang="en-US" sz="1600" dirty="0" smtClean="0">
                <a:hlinkClick r:id="rId8"/>
              </a:rPr>
              <a:t>Modesto Junior College</a:t>
            </a:r>
            <a:r>
              <a:rPr lang="en-US" altLang="en-US" sz="1600" dirty="0" smtClean="0"/>
              <a:t> and Skyline College</a:t>
            </a:r>
          </a:p>
          <a:p>
            <a:r>
              <a:rPr lang="en-US" altLang="en-US" sz="1600" b="1" dirty="0" smtClean="0"/>
              <a:t>Automotive technology</a:t>
            </a:r>
            <a:r>
              <a:rPr lang="en-US" altLang="en-US" sz="1600" dirty="0" smtClean="0"/>
              <a:t>, </a:t>
            </a:r>
            <a:r>
              <a:rPr lang="en-US" altLang="en-US" sz="1600" dirty="0" smtClean="0">
                <a:hlinkClick r:id="rId9"/>
              </a:rPr>
              <a:t>Rio Hondo College</a:t>
            </a:r>
            <a:endParaRPr lang="en-US" altLang="en-US" sz="1600" dirty="0" smtClean="0"/>
          </a:p>
          <a:p>
            <a:r>
              <a:rPr lang="en-US" altLang="en-US" sz="1600" b="1" dirty="0" smtClean="0"/>
              <a:t>Health information management</a:t>
            </a:r>
            <a:r>
              <a:rPr lang="en-US" altLang="en-US" sz="1600" dirty="0" smtClean="0"/>
              <a:t>, </a:t>
            </a:r>
            <a:r>
              <a:rPr lang="en-US" altLang="en-US" sz="1600" dirty="0" smtClean="0">
                <a:hlinkClick r:id="rId10"/>
              </a:rPr>
              <a:t>Mesa College</a:t>
            </a:r>
            <a:endParaRPr lang="en-US" altLang="en-US" sz="1600" dirty="0" smtClean="0"/>
          </a:p>
          <a:p>
            <a:r>
              <a:rPr lang="en-US" altLang="en-US" sz="1600" b="1" dirty="0" smtClean="0"/>
              <a:t>Occupational studies</a:t>
            </a:r>
            <a:r>
              <a:rPr lang="en-US" altLang="en-US" sz="1600" dirty="0" smtClean="0"/>
              <a:t>, </a:t>
            </a:r>
            <a:r>
              <a:rPr lang="en-US" altLang="en-US" sz="1600" dirty="0" smtClean="0">
                <a:hlinkClick r:id="rId11"/>
              </a:rPr>
              <a:t>Santa Ana College</a:t>
            </a:r>
            <a:endParaRPr lang="en-US" altLang="en-US" sz="1600" dirty="0" smtClean="0"/>
          </a:p>
          <a:p>
            <a:r>
              <a:rPr lang="en-US" altLang="en-US" sz="1600" b="1" dirty="0" smtClean="0"/>
              <a:t>Interaction design</a:t>
            </a:r>
            <a:r>
              <a:rPr lang="en-US" altLang="en-US" sz="1600" dirty="0" smtClean="0"/>
              <a:t>, </a:t>
            </a:r>
            <a:r>
              <a:rPr lang="en-US" altLang="en-US" sz="1600" dirty="0" smtClean="0">
                <a:hlinkClick r:id="rId12"/>
              </a:rPr>
              <a:t>Santa Monica College</a:t>
            </a:r>
            <a:endParaRPr lang="en-US" altLang="en-US" sz="1600" dirty="0" smtClean="0"/>
          </a:p>
          <a:p>
            <a:r>
              <a:rPr lang="en-US" altLang="en-US" sz="1600" b="1" dirty="0" smtClean="0"/>
              <a:t>Health information management</a:t>
            </a:r>
            <a:r>
              <a:rPr lang="en-US" altLang="en-US" sz="1600" dirty="0" smtClean="0"/>
              <a:t>, </a:t>
            </a:r>
            <a:r>
              <a:rPr lang="en-US" altLang="en-US" sz="1600" dirty="0" smtClean="0">
                <a:hlinkClick r:id="rId13"/>
              </a:rPr>
              <a:t>Shasta College</a:t>
            </a:r>
            <a:endParaRPr lang="en-US" altLang="en-US" sz="1600" dirty="0" smtClean="0"/>
          </a:p>
        </p:txBody>
      </p:sp>
      <p:sp>
        <p:nvSpPr>
          <p:cNvPr id="12292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Lucida Sans" panose="020B06020405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Lucida Sans" panose="020B06020405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Lucida Sans" panose="020B06020405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Lucida Sans" panose="020B06020405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Lucida Sans" panose="020B06020405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405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405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405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405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8202079-7390-46A3-9005-AB5CB9E0AE0F}" type="slidenum">
              <a:rPr lang="en-US" altLang="en-US" sz="1400" smtClean="0"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18</a:t>
            </a:fld>
            <a:endParaRPr lang="en-US" altLang="en-US" sz="1400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4098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3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3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3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3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3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3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3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3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31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331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331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331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331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2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4" grpId="0"/>
      <p:bldP spid="13315" grpId="0" build="p"/>
      <p:bldP spid="1229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>
                <a:ea typeface="Calibri" panose="020F0502020204030204" pitchFamily="34" charset="0"/>
              </a:rPr>
              <a:t>Candidate Explanations (1/4)</a:t>
            </a:r>
            <a:br>
              <a:rPr lang="en-US" altLang="en-US" dirty="0" smtClean="0">
                <a:ea typeface="Calibri" panose="020F0502020204030204" pitchFamily="34" charset="0"/>
              </a:rPr>
            </a:br>
            <a:r>
              <a:rPr lang="en-US" altLang="en-US" sz="3200" dirty="0" smtClean="0">
                <a:ea typeface="Calibri" panose="020F0502020204030204" pitchFamily="34" charset="0"/>
              </a:rPr>
              <a:t>(</a:t>
            </a:r>
            <a:r>
              <a:rPr lang="en-US" altLang="en-US" sz="3200" dirty="0" err="1" smtClean="0">
                <a:ea typeface="Calibri" panose="020F0502020204030204" pitchFamily="34" charset="0"/>
              </a:rPr>
              <a:t>STEMish</a:t>
            </a:r>
            <a:r>
              <a:rPr lang="en-US" altLang="en-US" sz="3200" dirty="0" smtClean="0">
                <a:ea typeface="Calibri" panose="020F0502020204030204" pitchFamily="34" charset="0"/>
              </a:rPr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sz="1800" dirty="0">
                <a:ea typeface="Calibri" panose="020F0502020204030204" pitchFamily="34" charset="0"/>
              </a:rPr>
              <a:t>Mathematics</a:t>
            </a:r>
          </a:p>
          <a:p>
            <a:pPr lvl="1" eaLnBrk="1" hangingPunct="1"/>
            <a:r>
              <a:rPr lang="en-US" altLang="en-US" sz="1400" i="1" dirty="0">
                <a:ea typeface="Calibri" panose="020F0502020204030204" pitchFamily="34" charset="0"/>
              </a:rPr>
              <a:t>Abstract (“pure”) Reasoning</a:t>
            </a:r>
            <a:r>
              <a:rPr lang="en-US" altLang="en-US" sz="1400" dirty="0">
                <a:ea typeface="Calibri" panose="020F0502020204030204" pitchFamily="34" charset="0"/>
              </a:rPr>
              <a:t>, esp. w/ functions over </a:t>
            </a:r>
            <a:r>
              <a:rPr lang="en-US" altLang="en-US" sz="1400" i="1" dirty="0">
                <a:ea typeface="Calibri" panose="020F0502020204030204" pitchFamily="34" charset="0"/>
              </a:rPr>
              <a:t>Empirical (“applied”) Method</a:t>
            </a:r>
            <a:r>
              <a:rPr lang="en-US" altLang="en-US" sz="1400" dirty="0">
                <a:ea typeface="Calibri" panose="020F0502020204030204" pitchFamily="34" charset="0"/>
              </a:rPr>
              <a:t> esp. w/ algorithms</a:t>
            </a:r>
          </a:p>
          <a:p>
            <a:pPr lvl="1" eaLnBrk="1" hangingPunct="1"/>
            <a:r>
              <a:rPr lang="en-US" altLang="en-US" sz="1400" dirty="0">
                <a:ea typeface="Calibri" panose="020F0502020204030204" pitchFamily="34" charset="0"/>
              </a:rPr>
              <a:t>“Employers value </a:t>
            </a:r>
            <a:r>
              <a:rPr lang="en-US" altLang="en-US" sz="1400" i="1" dirty="0">
                <a:ea typeface="Calibri" panose="020F0502020204030204" pitchFamily="34" charset="0"/>
              </a:rPr>
              <a:t>concrete results </a:t>
            </a:r>
            <a:r>
              <a:rPr lang="en-US" altLang="en-US" sz="1400" dirty="0">
                <a:ea typeface="Calibri" panose="020F0502020204030204" pitchFamily="34" charset="0"/>
              </a:rPr>
              <a:t>with data; I need to know </a:t>
            </a:r>
            <a:r>
              <a:rPr lang="en-US" altLang="en-US" sz="1400" i="1" dirty="0">
                <a:ea typeface="Calibri" panose="020F0502020204030204" pitchFamily="34" charset="0"/>
              </a:rPr>
              <a:t>computer and data technologies</a:t>
            </a:r>
            <a:r>
              <a:rPr lang="en-US" altLang="en-US" sz="1400" dirty="0">
                <a:ea typeface="Calibri" panose="020F0502020204030204" pitchFamily="34" charset="0"/>
              </a:rPr>
              <a:t>.</a:t>
            </a:r>
            <a:r>
              <a:rPr lang="en-US" altLang="en-US" sz="1400" i="1" dirty="0">
                <a:ea typeface="Calibri" panose="020F0502020204030204" pitchFamily="34" charset="0"/>
              </a:rPr>
              <a:t>”</a:t>
            </a:r>
          </a:p>
          <a:p>
            <a:pPr eaLnBrk="1" hangingPunct="1"/>
            <a:endParaRPr lang="en-US" sz="1800" dirty="0" smtClean="0"/>
          </a:p>
          <a:p>
            <a:pPr eaLnBrk="1" hangingPunct="1"/>
            <a:r>
              <a:rPr lang="en-US" sz="1800" dirty="0" smtClean="0"/>
              <a:t>Statistics (stochastic inference</a:t>
            </a:r>
            <a:r>
              <a:rPr lang="en-US" sz="1800" dirty="0"/>
              <a:t>)</a:t>
            </a:r>
          </a:p>
          <a:p>
            <a:pPr lvl="1" eaLnBrk="1" hangingPunct="1"/>
            <a:r>
              <a:rPr lang="en-US" altLang="en-US" sz="1400" dirty="0">
                <a:ea typeface="Calibri" panose="020F0502020204030204" pitchFamily="34" charset="0"/>
              </a:rPr>
              <a:t>Privilege </a:t>
            </a:r>
            <a:r>
              <a:rPr lang="en-US" altLang="en-US" sz="1400" i="1" dirty="0">
                <a:ea typeface="Calibri" panose="020F0502020204030204" pitchFamily="34" charset="0"/>
              </a:rPr>
              <a:t>specification</a:t>
            </a:r>
            <a:r>
              <a:rPr lang="en-US" altLang="en-US" sz="1400" dirty="0">
                <a:ea typeface="Calibri" panose="020F0502020204030204" pitchFamily="34" charset="0"/>
              </a:rPr>
              <a:t> (</a:t>
            </a:r>
            <a:r>
              <a:rPr lang="en-US" altLang="en-US" sz="1400" dirty="0" smtClean="0">
                <a:ea typeface="Calibri" panose="020F0502020204030204" pitchFamily="34" charset="0"/>
              </a:rPr>
              <a:t>narrow, </a:t>
            </a:r>
            <a:r>
              <a:rPr lang="en-US" altLang="en-US" sz="1400" dirty="0" err="1" smtClean="0">
                <a:ea typeface="Calibri" panose="020F0502020204030204" pitchFamily="34" charset="0"/>
              </a:rPr>
              <a:t>overfitted</a:t>
            </a:r>
            <a:r>
              <a:rPr lang="en-US" altLang="en-US" sz="1400" dirty="0" smtClean="0">
                <a:ea typeface="Calibri" panose="020F0502020204030204" pitchFamily="34" charset="0"/>
              </a:rPr>
              <a:t> </a:t>
            </a:r>
            <a:r>
              <a:rPr lang="en-US" altLang="en-US" sz="1400" dirty="0">
                <a:ea typeface="Calibri" panose="020F0502020204030204" pitchFamily="34" charset="0"/>
              </a:rPr>
              <a:t>results) over </a:t>
            </a:r>
            <a:r>
              <a:rPr lang="en-US" altLang="en-US" sz="1400" i="1" dirty="0">
                <a:ea typeface="Calibri" panose="020F0502020204030204" pitchFamily="34" charset="0"/>
              </a:rPr>
              <a:t>generalization</a:t>
            </a:r>
            <a:r>
              <a:rPr lang="en-US" altLang="en-US" sz="1400" dirty="0">
                <a:ea typeface="Calibri" panose="020F0502020204030204" pitchFamily="34" charset="0"/>
              </a:rPr>
              <a:t> (broader theory development) </a:t>
            </a:r>
            <a:endParaRPr lang="en-US" altLang="en-US" sz="1400" i="1" dirty="0">
              <a:ea typeface="Calibri" panose="020F0502020204030204" pitchFamily="34" charset="0"/>
            </a:endParaRPr>
          </a:p>
          <a:p>
            <a:pPr lvl="1" eaLnBrk="1" hangingPunct="1"/>
            <a:r>
              <a:rPr lang="en-US" altLang="en-US" sz="1400" dirty="0">
                <a:ea typeface="Calibri" panose="020F0502020204030204" pitchFamily="34" charset="0"/>
              </a:rPr>
              <a:t>“If I have more </a:t>
            </a:r>
            <a:r>
              <a:rPr lang="en-US" altLang="en-US" sz="1400" i="1" dirty="0">
                <a:ea typeface="Calibri" panose="020F0502020204030204" pitchFamily="34" charset="0"/>
              </a:rPr>
              <a:t>data</a:t>
            </a:r>
            <a:r>
              <a:rPr lang="en-US" altLang="en-US" sz="1400" dirty="0">
                <a:ea typeface="Calibri" panose="020F0502020204030204" pitchFamily="34" charset="0"/>
              </a:rPr>
              <a:t>, then I </a:t>
            </a:r>
            <a:r>
              <a:rPr lang="en-US" altLang="en-US" sz="1400" dirty="0" smtClean="0">
                <a:ea typeface="Calibri" panose="020F0502020204030204" pitchFamily="34" charset="0"/>
              </a:rPr>
              <a:t>believe that I will have </a:t>
            </a:r>
            <a:r>
              <a:rPr lang="en-US" altLang="en-US" sz="1400" dirty="0">
                <a:ea typeface="Calibri" panose="020F0502020204030204" pitchFamily="34" charset="0"/>
              </a:rPr>
              <a:t>proportionally more </a:t>
            </a:r>
            <a:r>
              <a:rPr lang="en-US" altLang="en-US" sz="1400" i="1" dirty="0">
                <a:ea typeface="Calibri" panose="020F0502020204030204" pitchFamily="34" charset="0"/>
              </a:rPr>
              <a:t>information</a:t>
            </a:r>
            <a:r>
              <a:rPr lang="en-US" altLang="en-US" sz="1400" dirty="0" smtClean="0">
                <a:ea typeface="Calibri" panose="020F0502020204030204" pitchFamily="34" charset="0"/>
              </a:rPr>
              <a:t>.”</a:t>
            </a:r>
            <a:endParaRPr lang="en-US" altLang="en-US" sz="1400" dirty="0">
              <a:ea typeface="Calibri" panose="020F0502020204030204" pitchFamily="34" charset="0"/>
            </a:endParaRPr>
          </a:p>
          <a:p>
            <a:pPr eaLnBrk="1" hangingPunct="1"/>
            <a:endParaRPr lang="en-US" sz="1800" dirty="0" smtClean="0"/>
          </a:p>
          <a:p>
            <a:pPr eaLnBrk="1" hangingPunct="1"/>
            <a:r>
              <a:rPr lang="en-US" altLang="en-US" sz="1800" dirty="0">
                <a:ea typeface="Calibri" panose="020F0502020204030204" pitchFamily="34" charset="0"/>
              </a:rPr>
              <a:t>Engineering</a:t>
            </a:r>
          </a:p>
          <a:p>
            <a:pPr lvl="1" eaLnBrk="1" hangingPunct="1"/>
            <a:r>
              <a:rPr lang="en-US" altLang="en-US" sz="1400" dirty="0">
                <a:ea typeface="Calibri" panose="020F0502020204030204" pitchFamily="34" charset="0"/>
              </a:rPr>
              <a:t>Scale; Parallelism; “Utility Computing”</a:t>
            </a:r>
          </a:p>
          <a:p>
            <a:pPr lvl="1" eaLnBrk="1" hangingPunct="1"/>
            <a:r>
              <a:rPr lang="en-US" altLang="en-US" sz="1400" dirty="0">
                <a:ea typeface="Calibri" panose="020F0502020204030204" pitchFamily="34" charset="0"/>
              </a:rPr>
              <a:t>“My (often, very) small firm uses Amazon </a:t>
            </a:r>
            <a:r>
              <a:rPr lang="en-US" altLang="en-US" sz="1400" dirty="0" smtClean="0">
                <a:ea typeface="Calibri" panose="020F0502020204030204" pitchFamily="34" charset="0"/>
              </a:rPr>
              <a:t>EC2, </a:t>
            </a:r>
            <a:r>
              <a:rPr lang="en-US" altLang="en-US" sz="1400" dirty="0">
                <a:ea typeface="Calibri" panose="020F0502020204030204" pitchFamily="34" charset="0"/>
              </a:rPr>
              <a:t>Google </a:t>
            </a:r>
            <a:r>
              <a:rPr lang="en-US" altLang="en-US" sz="1400" dirty="0" smtClean="0">
                <a:ea typeface="Calibri" panose="020F0502020204030204" pitchFamily="34" charset="0"/>
              </a:rPr>
              <a:t>Compute Engine, </a:t>
            </a:r>
            <a:r>
              <a:rPr lang="en-US" altLang="en-US" sz="1400" dirty="0">
                <a:ea typeface="Calibri" panose="020F0502020204030204" pitchFamily="34" charset="0"/>
              </a:rPr>
              <a:t>and Microsoft Azure.</a:t>
            </a:r>
            <a:r>
              <a:rPr lang="en-US" altLang="en-US" sz="1400" i="1" dirty="0">
                <a:ea typeface="Calibri" panose="020F0502020204030204" pitchFamily="34" charset="0"/>
              </a:rPr>
              <a:t>”</a:t>
            </a:r>
          </a:p>
          <a:p>
            <a:pPr eaLnBrk="1" hangingPunct="1"/>
            <a:endParaRPr lang="en-US" altLang="en-US" sz="1800" dirty="0">
              <a:ea typeface="Calibri" panose="020F0502020204030204" pitchFamily="34" charset="0"/>
            </a:endParaRPr>
          </a:p>
          <a:p>
            <a:pPr eaLnBrk="1" hangingPunct="1"/>
            <a:r>
              <a:rPr lang="en-US" sz="1800" dirty="0" smtClean="0"/>
              <a:t>Computer </a:t>
            </a:r>
            <a:r>
              <a:rPr lang="en-US" sz="1800" dirty="0"/>
              <a:t>Science </a:t>
            </a:r>
            <a:r>
              <a:rPr lang="en-US" sz="1800" dirty="0" smtClean="0"/>
              <a:t>(machine </a:t>
            </a:r>
            <a:r>
              <a:rPr lang="en-US" sz="1800" dirty="0"/>
              <a:t>learning)</a:t>
            </a:r>
          </a:p>
          <a:p>
            <a:pPr lvl="1" eaLnBrk="1" hangingPunct="1"/>
            <a:r>
              <a:rPr lang="en-US" altLang="en-US" sz="1400" dirty="0" smtClean="0">
                <a:ea typeface="Calibri" panose="020F0502020204030204" pitchFamily="34" charset="0"/>
              </a:rPr>
              <a:t>Clustering, classification, dimension reduction, cross-validation, feature extraction, and convexity</a:t>
            </a:r>
            <a:endParaRPr lang="en-US" altLang="en-US" sz="1400" dirty="0">
              <a:ea typeface="Calibri" panose="020F0502020204030204" pitchFamily="34" charset="0"/>
            </a:endParaRPr>
          </a:p>
          <a:p>
            <a:pPr lvl="1" eaLnBrk="1" hangingPunct="1"/>
            <a:r>
              <a:rPr lang="en-US" altLang="en-US" sz="1400" dirty="0">
                <a:ea typeface="Calibri" panose="020F0502020204030204" pitchFamily="34" charset="0"/>
              </a:rPr>
              <a:t>“I </a:t>
            </a:r>
            <a:r>
              <a:rPr lang="en-US" altLang="en-US" sz="1400" dirty="0" smtClean="0">
                <a:ea typeface="Calibri" panose="020F0502020204030204" pitchFamily="34" charset="0"/>
              </a:rPr>
              <a:t>need </a:t>
            </a:r>
            <a:r>
              <a:rPr lang="en-US" altLang="en-US" sz="1400" i="1" dirty="0" smtClean="0">
                <a:ea typeface="Calibri" panose="020F0502020204030204" pitchFamily="34" charset="0"/>
              </a:rPr>
              <a:t>computationally-intensive</a:t>
            </a:r>
            <a:r>
              <a:rPr lang="en-US" altLang="en-US" sz="1400" dirty="0" smtClean="0">
                <a:ea typeface="Calibri" panose="020F0502020204030204" pitchFamily="34" charset="0"/>
              </a:rPr>
              <a:t> and </a:t>
            </a:r>
            <a:r>
              <a:rPr lang="en-US" altLang="en-US" sz="1400" i="1" dirty="0" smtClean="0">
                <a:ea typeface="Calibri" panose="020F0502020204030204" pitchFamily="34" charset="0"/>
              </a:rPr>
              <a:t>unsupervised</a:t>
            </a:r>
            <a:r>
              <a:rPr lang="en-US" altLang="en-US" sz="1400" dirty="0" smtClean="0">
                <a:ea typeface="Calibri" panose="020F0502020204030204" pitchFamily="34" charset="0"/>
              </a:rPr>
              <a:t> (no response var.) approaches for </a:t>
            </a:r>
            <a:r>
              <a:rPr lang="en-US" altLang="en-US" sz="1400" u="sng" dirty="0" smtClean="0">
                <a:ea typeface="Calibri" panose="020F0502020204030204" pitchFamily="34" charset="0"/>
              </a:rPr>
              <a:t>big data</a:t>
            </a:r>
            <a:r>
              <a:rPr lang="en-US" altLang="en-US" sz="1400" dirty="0" smtClean="0">
                <a:ea typeface="Calibri" panose="020F0502020204030204" pitchFamily="34" charset="0"/>
              </a:rPr>
              <a:t>”.</a:t>
            </a:r>
          </a:p>
          <a:p>
            <a:pPr eaLnBrk="1" hangingPunct="1"/>
            <a:endParaRPr lang="en-US" sz="18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61FD94-992F-4CB2-AF3E-ECFB9D8DC22A}" type="slidenum">
              <a:rPr lang="en-US" altLang="en-US" smtClean="0"/>
              <a:pPr>
                <a:defRPr/>
              </a:pPr>
              <a:t>19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605940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>
                <a:ea typeface="Calibri" panose="020F0502020204030204" pitchFamily="34" charset="0"/>
              </a:rPr>
              <a:t>Motivation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sz="1800" dirty="0" smtClean="0">
                <a:ea typeface="Calibri" panose="020F0502020204030204" pitchFamily="34" charset="0"/>
              </a:rPr>
              <a:t>Background/Preliminaries</a:t>
            </a:r>
          </a:p>
          <a:p>
            <a:pPr eaLnBrk="1" hangingPunct="1"/>
            <a:endParaRPr lang="en-US" altLang="en-US" sz="1800" dirty="0" smtClean="0">
              <a:ea typeface="Calibri" panose="020F0502020204030204" pitchFamily="34" charset="0"/>
            </a:endParaRPr>
          </a:p>
          <a:p>
            <a:pPr eaLnBrk="1" hangingPunct="1"/>
            <a:r>
              <a:rPr lang="en-US" altLang="en-US" sz="1800" dirty="0" smtClean="0">
                <a:ea typeface="Calibri" panose="020F0502020204030204" pitchFamily="34" charset="0"/>
              </a:rPr>
              <a:t>I apologize…</a:t>
            </a:r>
          </a:p>
          <a:p>
            <a:pPr lvl="1" eaLnBrk="1" hangingPunct="1"/>
            <a:r>
              <a:rPr lang="en-US" altLang="en-US" sz="1400" dirty="0" smtClean="0">
                <a:ea typeface="Calibri" panose="020F0502020204030204" pitchFamily="34" charset="0"/>
              </a:rPr>
              <a:t>“cloud computing”, “big data”, “[xyz] analytics”, and perhaps most confusing of all, “data science”</a:t>
            </a:r>
          </a:p>
          <a:p>
            <a:pPr lvl="1" eaLnBrk="1" hangingPunct="1"/>
            <a:r>
              <a:rPr lang="en-US" altLang="en-US" sz="1400" dirty="0" smtClean="0">
                <a:ea typeface="Calibri" panose="020F0502020204030204" pitchFamily="34" charset="0"/>
              </a:rPr>
              <a:t>These are generally </a:t>
            </a:r>
            <a:r>
              <a:rPr lang="en-US" altLang="en-US" sz="1400" i="1" dirty="0" smtClean="0">
                <a:ea typeface="Calibri" panose="020F0502020204030204" pitchFamily="34" charset="0"/>
              </a:rPr>
              <a:t>industry</a:t>
            </a:r>
            <a:r>
              <a:rPr lang="en-US" altLang="en-US" sz="1400" dirty="0" smtClean="0">
                <a:ea typeface="Calibri" panose="020F0502020204030204" pitchFamily="34" charset="0"/>
              </a:rPr>
              <a:t> buzz “terms”, not necessarily </a:t>
            </a:r>
            <a:r>
              <a:rPr lang="en-US" altLang="en-US" sz="1400" i="1" dirty="0" smtClean="0">
                <a:ea typeface="Calibri" panose="020F0502020204030204" pitchFamily="34" charset="0"/>
              </a:rPr>
              <a:t>our</a:t>
            </a:r>
            <a:r>
              <a:rPr lang="en-US" altLang="en-US" sz="1400" dirty="0" smtClean="0">
                <a:ea typeface="Calibri" panose="020F0502020204030204" pitchFamily="34" charset="0"/>
              </a:rPr>
              <a:t> terms.</a:t>
            </a:r>
          </a:p>
          <a:p>
            <a:pPr lvl="1" eaLnBrk="1" hangingPunct="1"/>
            <a:r>
              <a:rPr lang="en-US" altLang="en-US" sz="1400" dirty="0" smtClean="0">
                <a:ea typeface="Calibri" panose="020F0502020204030204" pitchFamily="34" charset="0"/>
              </a:rPr>
              <a:t>I prefer </a:t>
            </a:r>
            <a:r>
              <a:rPr lang="en-US" altLang="en-US" sz="1400" i="1" dirty="0" smtClean="0">
                <a:ea typeface="Calibri" panose="020F0502020204030204" pitchFamily="34" charset="0"/>
              </a:rPr>
              <a:t>decision-support systems</a:t>
            </a:r>
            <a:r>
              <a:rPr lang="en-US" altLang="en-US" sz="1400" dirty="0" smtClean="0">
                <a:ea typeface="Calibri" panose="020F0502020204030204" pitchFamily="34" charset="0"/>
              </a:rPr>
              <a:t>, </a:t>
            </a:r>
            <a:r>
              <a:rPr lang="en-US" altLang="en-US" sz="1400" i="1" dirty="0" smtClean="0">
                <a:ea typeface="Calibri" panose="020F0502020204030204" pitchFamily="34" charset="0"/>
              </a:rPr>
              <a:t>predictive modeling,</a:t>
            </a:r>
            <a:r>
              <a:rPr lang="en-US" altLang="en-US" sz="1400" dirty="0" smtClean="0">
                <a:ea typeface="Calibri" panose="020F0502020204030204" pitchFamily="34" charset="0"/>
              </a:rPr>
              <a:t> </a:t>
            </a:r>
            <a:r>
              <a:rPr lang="en-US" altLang="en-US" sz="1400" i="1" dirty="0">
                <a:ea typeface="Calibri" panose="020F0502020204030204" pitchFamily="34" charset="0"/>
              </a:rPr>
              <a:t>statistical computing, </a:t>
            </a:r>
            <a:r>
              <a:rPr lang="en-US" altLang="en-US" sz="1400" dirty="0" smtClean="0">
                <a:ea typeface="Calibri" panose="020F0502020204030204" pitchFamily="34" charset="0"/>
              </a:rPr>
              <a:t>and </a:t>
            </a:r>
            <a:r>
              <a:rPr lang="en-US" altLang="en-US" sz="1400" i="1" dirty="0" smtClean="0">
                <a:ea typeface="Calibri" panose="020F0502020204030204" pitchFamily="34" charset="0"/>
              </a:rPr>
              <a:t>mathematical optimization</a:t>
            </a:r>
            <a:r>
              <a:rPr lang="en-US" altLang="en-US" sz="1400" dirty="0" smtClean="0">
                <a:ea typeface="Calibri" panose="020F0502020204030204" pitchFamily="34" charset="0"/>
              </a:rPr>
              <a:t>, but most of the folks I routinely work with prefer the term “data science”.  We might, however, agree on the terms </a:t>
            </a:r>
            <a:r>
              <a:rPr lang="en-US" altLang="en-US" sz="1400" i="1" dirty="0" smtClean="0">
                <a:ea typeface="Calibri" panose="020F0502020204030204" pitchFamily="34" charset="0"/>
              </a:rPr>
              <a:t>reproducible research</a:t>
            </a:r>
            <a:r>
              <a:rPr lang="en-US" altLang="en-US" sz="1400" dirty="0" smtClean="0">
                <a:ea typeface="Calibri" panose="020F0502020204030204" pitchFamily="34" charset="0"/>
              </a:rPr>
              <a:t>, </a:t>
            </a:r>
            <a:r>
              <a:rPr lang="en-US" altLang="en-US" sz="1400" i="1" dirty="0" smtClean="0">
                <a:ea typeface="Calibri" panose="020F0502020204030204" pitchFamily="34" charset="0"/>
              </a:rPr>
              <a:t>data analytics</a:t>
            </a:r>
            <a:r>
              <a:rPr lang="en-US" altLang="en-US" sz="1400" dirty="0" smtClean="0">
                <a:ea typeface="Calibri" panose="020F0502020204030204" pitchFamily="34" charset="0"/>
              </a:rPr>
              <a:t> and </a:t>
            </a:r>
            <a:r>
              <a:rPr lang="en-US" altLang="en-US" sz="1400" i="1" dirty="0" smtClean="0">
                <a:ea typeface="Calibri" panose="020F0502020204030204" pitchFamily="34" charset="0"/>
              </a:rPr>
              <a:t>information</a:t>
            </a:r>
            <a:r>
              <a:rPr lang="en-US" altLang="en-US" sz="1400" dirty="0" smtClean="0">
                <a:ea typeface="Calibri" panose="020F0502020204030204" pitchFamily="34" charset="0"/>
              </a:rPr>
              <a:t> </a:t>
            </a:r>
            <a:r>
              <a:rPr lang="en-US" altLang="en-US" sz="1400" i="1" dirty="0" smtClean="0">
                <a:ea typeface="Calibri" panose="020F0502020204030204" pitchFamily="34" charset="0"/>
              </a:rPr>
              <a:t>visualization</a:t>
            </a:r>
            <a:r>
              <a:rPr lang="en-US" altLang="en-US" sz="1400" dirty="0" smtClean="0">
                <a:ea typeface="Calibri" panose="020F0502020204030204" pitchFamily="34" charset="0"/>
              </a:rPr>
              <a:t>.</a:t>
            </a:r>
            <a:endParaRPr lang="en-US" altLang="en-US" sz="1400" i="1" dirty="0" smtClean="0">
              <a:ea typeface="Calibri" panose="020F0502020204030204" pitchFamily="34" charset="0"/>
            </a:endParaRPr>
          </a:p>
          <a:p>
            <a:pPr eaLnBrk="1" hangingPunct="1"/>
            <a:endParaRPr lang="en-US" altLang="en-US" sz="1800" dirty="0" smtClean="0">
              <a:ea typeface="Calibri" panose="020F0502020204030204" pitchFamily="34" charset="0"/>
            </a:endParaRPr>
          </a:p>
          <a:p>
            <a:pPr eaLnBrk="1" hangingPunct="1"/>
            <a:r>
              <a:rPr lang="en-US" altLang="en-US" sz="1800" dirty="0" smtClean="0">
                <a:ea typeface="Calibri" panose="020F0502020204030204" pitchFamily="34" charset="0"/>
              </a:rPr>
              <a:t>I am on the steering committee for the LA R/Data science </a:t>
            </a:r>
            <a:r>
              <a:rPr lang="en-US" altLang="en-US" sz="1800" dirty="0" err="1" smtClean="0">
                <a:ea typeface="Calibri" panose="020F0502020204030204" pitchFamily="34" charset="0"/>
              </a:rPr>
              <a:t>Meetup</a:t>
            </a:r>
            <a:r>
              <a:rPr lang="en-US" altLang="en-US" sz="1800" dirty="0" smtClean="0">
                <a:ea typeface="Calibri" panose="020F0502020204030204" pitchFamily="34" charset="0"/>
              </a:rPr>
              <a:t> group</a:t>
            </a:r>
          </a:p>
          <a:p>
            <a:pPr lvl="1" eaLnBrk="1" hangingPunct="1"/>
            <a:r>
              <a:rPr lang="en-US" altLang="en-US" sz="1400" dirty="0" smtClean="0">
                <a:ea typeface="Calibri" panose="020F0502020204030204" pitchFamily="34" charset="0"/>
              </a:rPr>
              <a:t>There are a few other </a:t>
            </a:r>
            <a:r>
              <a:rPr lang="en-US" altLang="en-US" sz="1400" dirty="0" err="1" smtClean="0">
                <a:ea typeface="Calibri" panose="020F0502020204030204" pitchFamily="34" charset="0"/>
              </a:rPr>
              <a:t>Ph.D.s</a:t>
            </a:r>
            <a:r>
              <a:rPr lang="en-US" altLang="en-US" sz="1400" dirty="0" smtClean="0">
                <a:ea typeface="Calibri" panose="020F0502020204030204" pitchFamily="34" charset="0"/>
              </a:rPr>
              <a:t> heavily involved too—Szilard </a:t>
            </a:r>
            <a:r>
              <a:rPr lang="en-US" altLang="en-US" sz="1400" dirty="0" err="1" smtClean="0">
                <a:ea typeface="Calibri" panose="020F0502020204030204" pitchFamily="34" charset="0"/>
              </a:rPr>
              <a:t>Pafka</a:t>
            </a:r>
            <a:r>
              <a:rPr lang="en-US" altLang="en-US" sz="1400" dirty="0" smtClean="0">
                <a:ea typeface="Calibri" panose="020F0502020204030204" pitchFamily="34" charset="0"/>
              </a:rPr>
              <a:t> (primary lead), David McArthur, Rob Gould, Jeremy Miles, Tim </a:t>
            </a:r>
            <a:r>
              <a:rPr lang="en-US" altLang="en-US" sz="1400" dirty="0" err="1" smtClean="0">
                <a:ea typeface="Calibri" panose="020F0502020204030204" pitchFamily="34" charset="0"/>
              </a:rPr>
              <a:t>Triche</a:t>
            </a:r>
            <a:r>
              <a:rPr lang="en-US" altLang="en-US" sz="1400" dirty="0" smtClean="0">
                <a:ea typeface="Calibri" panose="020F0502020204030204" pitchFamily="34" charset="0"/>
              </a:rPr>
              <a:t>, </a:t>
            </a:r>
            <a:r>
              <a:rPr lang="en-US" sz="1400" dirty="0"/>
              <a:t>Eduardo </a:t>
            </a:r>
            <a:r>
              <a:rPr lang="en-US" sz="1400" dirty="0" err="1"/>
              <a:t>Arino</a:t>
            </a:r>
            <a:r>
              <a:rPr lang="en-US" sz="1400" dirty="0"/>
              <a:t> de la </a:t>
            </a:r>
            <a:r>
              <a:rPr lang="en-US" sz="1400" dirty="0" err="1" smtClean="0"/>
              <a:t>Rubia</a:t>
            </a:r>
            <a:r>
              <a:rPr lang="en-US" sz="1400" dirty="0" smtClean="0"/>
              <a:t>, </a:t>
            </a:r>
            <a:r>
              <a:rPr lang="en-US" altLang="en-US" sz="1400" dirty="0" smtClean="0">
                <a:ea typeface="Calibri" panose="020F0502020204030204" pitchFamily="34" charset="0"/>
              </a:rPr>
              <a:t>and others</a:t>
            </a:r>
          </a:p>
          <a:p>
            <a:pPr eaLnBrk="1" hangingPunct="1"/>
            <a:endParaRPr lang="en-US" altLang="en-US" sz="1800" dirty="0" smtClean="0">
              <a:ea typeface="Calibri" panose="020F0502020204030204" pitchFamily="34" charset="0"/>
            </a:endParaRPr>
          </a:p>
          <a:p>
            <a:pPr eaLnBrk="1" hangingPunct="1"/>
            <a:r>
              <a:rPr lang="en-US" altLang="en-US" sz="1800" dirty="0" smtClean="0">
                <a:ea typeface="Calibri" panose="020F0502020204030204" pitchFamily="34" charset="0"/>
              </a:rPr>
              <a:t>“</a:t>
            </a:r>
            <a:r>
              <a:rPr lang="en-US" altLang="en-US" sz="1800" i="1" u="sng" dirty="0" smtClean="0">
                <a:ea typeface="Calibri" panose="020F0502020204030204" pitchFamily="34" charset="0"/>
              </a:rPr>
              <a:t>Data</a:t>
            </a:r>
            <a:r>
              <a:rPr lang="en-US" altLang="en-US" sz="1800" dirty="0" smtClean="0">
                <a:ea typeface="Calibri" panose="020F0502020204030204" pitchFamily="34" charset="0"/>
              </a:rPr>
              <a:t> as the </a:t>
            </a:r>
            <a:r>
              <a:rPr lang="en-US" altLang="en-US" sz="1800" i="1" dirty="0">
                <a:ea typeface="Calibri" panose="020F0502020204030204" pitchFamily="34" charset="0"/>
              </a:rPr>
              <a:t>n</a:t>
            </a:r>
            <a:r>
              <a:rPr lang="en-US" altLang="en-US" sz="1800" i="1" dirty="0" smtClean="0">
                <a:ea typeface="Calibri" panose="020F0502020204030204" pitchFamily="34" charset="0"/>
              </a:rPr>
              <a:t>ew </a:t>
            </a:r>
            <a:r>
              <a:rPr lang="en-US" altLang="en-US" sz="1800" i="1" u="sng" dirty="0" smtClean="0">
                <a:ea typeface="Calibri" panose="020F0502020204030204" pitchFamily="34" charset="0"/>
              </a:rPr>
              <a:t>Oil</a:t>
            </a:r>
            <a:r>
              <a:rPr lang="en-US" altLang="en-US" sz="1800" dirty="0" smtClean="0">
                <a:ea typeface="Calibri" panose="020F0502020204030204" pitchFamily="34" charset="0"/>
              </a:rPr>
              <a:t>” Challenges and Opportunities</a:t>
            </a:r>
          </a:p>
          <a:p>
            <a:pPr lvl="1" eaLnBrk="1" hangingPunct="1"/>
            <a:r>
              <a:rPr lang="en-US" altLang="en-US" sz="1400" dirty="0" smtClean="0">
                <a:ea typeface="Calibri" panose="020F0502020204030204" pitchFamily="34" charset="0"/>
              </a:rPr>
              <a:t>Is </a:t>
            </a:r>
            <a:r>
              <a:rPr lang="en-US" altLang="en-US" sz="1400" dirty="0">
                <a:ea typeface="Calibri" panose="020F0502020204030204" pitchFamily="34" charset="0"/>
              </a:rPr>
              <a:t>there a </a:t>
            </a:r>
            <a:r>
              <a:rPr lang="en-US" altLang="en-US" sz="1400" dirty="0" smtClean="0">
                <a:ea typeface="Calibri" panose="020F0502020204030204" pitchFamily="34" charset="0"/>
              </a:rPr>
              <a:t>perturbation (disequilibrium) in this labor market?</a:t>
            </a:r>
            <a:endParaRPr lang="en-US" altLang="en-US" sz="1400" dirty="0">
              <a:ea typeface="Calibri" panose="020F0502020204030204" pitchFamily="34" charset="0"/>
            </a:endParaRPr>
          </a:p>
          <a:p>
            <a:pPr lvl="1" eaLnBrk="1" hangingPunct="1"/>
            <a:r>
              <a:rPr lang="en-US" altLang="en-US" sz="1400" dirty="0" smtClean="0">
                <a:ea typeface="Calibri" panose="020F0502020204030204" pitchFamily="34" charset="0"/>
              </a:rPr>
              <a:t>Exactly what is the production, operations, transportation, logistics of </a:t>
            </a:r>
            <a:r>
              <a:rPr lang="en-US" altLang="en-US" sz="1400" i="1" dirty="0" smtClean="0">
                <a:ea typeface="Calibri" panose="020F0502020204030204" pitchFamily="34" charset="0"/>
              </a:rPr>
              <a:t>bits </a:t>
            </a:r>
            <a:r>
              <a:rPr lang="en-US" altLang="en-US" sz="1400" dirty="0" smtClean="0">
                <a:ea typeface="Calibri" panose="020F0502020204030204" pitchFamily="34" charset="0"/>
              </a:rPr>
              <a:t>viz. </a:t>
            </a:r>
            <a:r>
              <a:rPr lang="en-US" altLang="en-US" sz="1400" i="1" dirty="0" smtClean="0">
                <a:ea typeface="Calibri" panose="020F0502020204030204" pitchFamily="34" charset="0"/>
              </a:rPr>
              <a:t>atoms?</a:t>
            </a:r>
            <a:endParaRPr lang="en-US" altLang="en-US" sz="1400" i="1" dirty="0">
              <a:ea typeface="Calibri" panose="020F0502020204030204" pitchFamily="34" charset="0"/>
            </a:endParaRPr>
          </a:p>
          <a:p>
            <a:pPr lvl="1" eaLnBrk="1" hangingPunct="1"/>
            <a:r>
              <a:rPr lang="en-US" altLang="en-US" sz="1400" dirty="0" smtClean="0">
                <a:ea typeface="Calibri" panose="020F0502020204030204" pitchFamily="34" charset="0"/>
              </a:rPr>
              <a:t>What is our institutional role (if any) in this (increasingly, non-college) community?</a:t>
            </a:r>
          </a:p>
          <a:p>
            <a:pPr lvl="1" eaLnBrk="1" hangingPunct="1"/>
            <a:r>
              <a:rPr lang="en-US" altLang="en-US" sz="1400" dirty="0" smtClean="0">
                <a:ea typeface="Calibri" panose="020F0502020204030204" pitchFamily="34" charset="0"/>
              </a:rPr>
              <a:t>Are we witnessing the emergence of a new </a:t>
            </a:r>
            <a:r>
              <a:rPr lang="en-US" altLang="en-US" sz="1400" i="1" dirty="0" smtClean="0">
                <a:ea typeface="Calibri" panose="020F0502020204030204" pitchFamily="34" charset="0"/>
              </a:rPr>
              <a:t>data guild</a:t>
            </a:r>
            <a:r>
              <a:rPr lang="en-US" altLang="en-US" sz="1400" dirty="0" smtClean="0">
                <a:ea typeface="Calibri" panose="020F0502020204030204" pitchFamily="34" charset="0"/>
              </a:rPr>
              <a:t> in the modern service economy?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61FD94-992F-4CB2-AF3E-ECFB9D8DC22A}" type="slidenum">
              <a:rPr lang="en-US" altLang="en-US" smtClean="0"/>
              <a:pPr>
                <a:defRPr/>
              </a:pPr>
              <a:t>2</a:t>
            </a:fld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>
                <a:ea typeface="Calibri" panose="020F0502020204030204" pitchFamily="34" charset="0"/>
              </a:rPr>
              <a:t>Candidate Explanations (2/4)</a:t>
            </a:r>
            <a:br>
              <a:rPr lang="en-US" altLang="en-US" dirty="0" smtClean="0">
                <a:ea typeface="Calibri" panose="020F0502020204030204" pitchFamily="34" charset="0"/>
              </a:rPr>
            </a:br>
            <a:r>
              <a:rPr lang="en-US" altLang="en-US" sz="3200" dirty="0" smtClean="0">
                <a:ea typeface="Calibri" panose="020F0502020204030204" pitchFamily="34" charset="0"/>
              </a:rPr>
              <a:t>(Sociological)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z="1600" dirty="0"/>
              <a:t>Psychology</a:t>
            </a:r>
          </a:p>
          <a:p>
            <a:pPr lvl="1" eaLnBrk="1" hangingPunct="1"/>
            <a:r>
              <a:rPr lang="en-US" altLang="en-US" sz="1200" dirty="0" smtClean="0">
                <a:ea typeface="Calibri" panose="020F0502020204030204" pitchFamily="34" charset="0"/>
              </a:rPr>
              <a:t>Ego-centrism, absolutism, and perhaps, (philosophically) nihilism</a:t>
            </a:r>
            <a:endParaRPr lang="en-US" altLang="en-US" sz="1200" dirty="0">
              <a:ea typeface="Calibri" panose="020F0502020204030204" pitchFamily="34" charset="0"/>
            </a:endParaRPr>
          </a:p>
          <a:p>
            <a:pPr lvl="1" eaLnBrk="1" hangingPunct="1"/>
            <a:r>
              <a:rPr lang="en-US" altLang="en-US" sz="1200" dirty="0">
                <a:ea typeface="Calibri" panose="020F0502020204030204" pitchFamily="34" charset="0"/>
              </a:rPr>
              <a:t>“</a:t>
            </a:r>
            <a:r>
              <a:rPr lang="en-US" altLang="en-US" sz="1200" i="1" dirty="0">
                <a:ea typeface="Calibri" panose="020F0502020204030204" pitchFamily="34" charset="0"/>
              </a:rPr>
              <a:t>You don’t know </a:t>
            </a:r>
            <a:r>
              <a:rPr lang="en-US" altLang="en-US" sz="1200" i="1" dirty="0" smtClean="0">
                <a:ea typeface="Calibri" panose="020F0502020204030204" pitchFamily="34" charset="0"/>
              </a:rPr>
              <a:t>me!</a:t>
            </a:r>
            <a:r>
              <a:rPr lang="en-US" altLang="en-US" sz="1200" dirty="0" smtClean="0">
                <a:ea typeface="Calibri" panose="020F0502020204030204" pitchFamily="34" charset="0"/>
              </a:rPr>
              <a:t>  Universities mostly just teach theories </a:t>
            </a:r>
            <a:r>
              <a:rPr lang="en-US" altLang="en-US" sz="1200" dirty="0">
                <a:ea typeface="Calibri" panose="020F0502020204030204" pitchFamily="34" charset="0"/>
              </a:rPr>
              <a:t>and I mostly just </a:t>
            </a:r>
            <a:r>
              <a:rPr lang="en-US" altLang="en-US" sz="1200" dirty="0" smtClean="0">
                <a:ea typeface="Calibri" panose="020F0502020204030204" pitchFamily="34" charset="0"/>
              </a:rPr>
              <a:t>learn how to write papers.”</a:t>
            </a:r>
            <a:endParaRPr lang="en-US" altLang="en-US" sz="1200" dirty="0">
              <a:ea typeface="Calibri" panose="020F0502020204030204" pitchFamily="34" charset="0"/>
            </a:endParaRPr>
          </a:p>
          <a:p>
            <a:pPr eaLnBrk="1" hangingPunct="1"/>
            <a:r>
              <a:rPr lang="en-US" sz="1600" dirty="0" smtClean="0"/>
              <a:t>Sociology</a:t>
            </a:r>
            <a:endParaRPr lang="en-US" sz="1600" dirty="0"/>
          </a:p>
          <a:p>
            <a:pPr lvl="1" eaLnBrk="1" hangingPunct="1"/>
            <a:r>
              <a:rPr lang="en-US" altLang="en-US" sz="1200" dirty="0" smtClean="0">
                <a:ea typeface="Calibri" panose="020F0502020204030204" pitchFamily="34" charset="0"/>
              </a:rPr>
              <a:t>Exponential Random Graph Models (agent- and ego-networks)</a:t>
            </a:r>
            <a:endParaRPr lang="en-US" altLang="en-US" sz="1200" dirty="0">
              <a:ea typeface="Calibri" panose="020F0502020204030204" pitchFamily="34" charset="0"/>
            </a:endParaRPr>
          </a:p>
          <a:p>
            <a:pPr lvl="1" eaLnBrk="1" hangingPunct="1"/>
            <a:r>
              <a:rPr lang="en-US" altLang="en-US" sz="1200" dirty="0" smtClean="0">
                <a:ea typeface="Calibri" panose="020F0502020204030204" pitchFamily="34" charset="0"/>
              </a:rPr>
              <a:t>“I just need to immerse myself in the right industry, the right organization, and the right community </a:t>
            </a:r>
            <a:r>
              <a:rPr lang="en-US" altLang="en-US" sz="1200" i="1" dirty="0" smtClean="0">
                <a:ea typeface="Calibri" panose="020F0502020204030204" pitchFamily="34" charset="0"/>
              </a:rPr>
              <a:t>eco-system</a:t>
            </a:r>
            <a:r>
              <a:rPr lang="en-US" altLang="en-US" sz="1200" dirty="0" smtClean="0">
                <a:ea typeface="Calibri" panose="020F0502020204030204" pitchFamily="34" charset="0"/>
              </a:rPr>
              <a:t>.”</a:t>
            </a:r>
            <a:endParaRPr lang="en-US" altLang="en-US" sz="1200" dirty="0">
              <a:ea typeface="Calibri" panose="020F0502020204030204" pitchFamily="34" charset="0"/>
            </a:endParaRPr>
          </a:p>
          <a:p>
            <a:pPr eaLnBrk="1" hangingPunct="1"/>
            <a:endParaRPr lang="en-US" sz="1600" dirty="0" smtClean="0"/>
          </a:p>
          <a:p>
            <a:pPr eaLnBrk="1" hangingPunct="1"/>
            <a:r>
              <a:rPr lang="en-US" sz="1600" dirty="0" smtClean="0"/>
              <a:t>Cognitive </a:t>
            </a:r>
            <a:r>
              <a:rPr lang="en-US" sz="1600" dirty="0"/>
              <a:t>Science</a:t>
            </a:r>
          </a:p>
          <a:p>
            <a:pPr lvl="1" eaLnBrk="1" hangingPunct="1"/>
            <a:r>
              <a:rPr lang="en-US" altLang="en-US" sz="1200" i="1" dirty="0" smtClean="0">
                <a:ea typeface="Calibri" panose="020F0502020204030204" pitchFamily="34" charset="0"/>
              </a:rPr>
              <a:t>Exploratory, Dynamic Visualization</a:t>
            </a:r>
            <a:r>
              <a:rPr lang="en-US" altLang="en-US" sz="1200" dirty="0" smtClean="0">
                <a:ea typeface="Calibri" panose="020F0502020204030204" pitchFamily="34" charset="0"/>
              </a:rPr>
              <a:t> </a:t>
            </a:r>
            <a:r>
              <a:rPr lang="en-US" altLang="en-US" sz="1200" dirty="0">
                <a:ea typeface="Calibri" panose="020F0502020204030204" pitchFamily="34" charset="0"/>
              </a:rPr>
              <a:t>is the new </a:t>
            </a:r>
            <a:r>
              <a:rPr lang="en-US" altLang="en-US" sz="1200" i="1" dirty="0">
                <a:ea typeface="Calibri" panose="020F0502020204030204" pitchFamily="34" charset="0"/>
              </a:rPr>
              <a:t>Descriptive </a:t>
            </a:r>
            <a:r>
              <a:rPr lang="en-US" altLang="en-US" sz="1200" i="1" dirty="0" smtClean="0">
                <a:ea typeface="Calibri" panose="020F0502020204030204" pitchFamily="34" charset="0"/>
              </a:rPr>
              <a:t>Statistics</a:t>
            </a:r>
            <a:endParaRPr lang="en-US" altLang="en-US" sz="1200" i="1" dirty="0">
              <a:ea typeface="Calibri" panose="020F0502020204030204" pitchFamily="34" charset="0"/>
            </a:endParaRPr>
          </a:p>
          <a:p>
            <a:pPr lvl="1" eaLnBrk="1" hangingPunct="1"/>
            <a:r>
              <a:rPr lang="en-US" altLang="en-US" sz="1200" dirty="0">
                <a:ea typeface="Calibri" panose="020F0502020204030204" pitchFamily="34" charset="0"/>
              </a:rPr>
              <a:t>“Don’t use messy </a:t>
            </a:r>
            <a:r>
              <a:rPr lang="en-US" altLang="en-US" sz="1200" i="1" dirty="0">
                <a:ea typeface="Calibri" panose="020F0502020204030204" pitchFamily="34" charset="0"/>
              </a:rPr>
              <a:t>assumptions, </a:t>
            </a:r>
            <a:r>
              <a:rPr lang="en-US" altLang="en-US" sz="1200" i="1" dirty="0" smtClean="0">
                <a:ea typeface="Calibri" panose="020F0502020204030204" pitchFamily="34" charset="0"/>
              </a:rPr>
              <a:t>hypotheses, models</a:t>
            </a:r>
            <a:r>
              <a:rPr lang="en-US" altLang="en-US" sz="1200" i="1" dirty="0">
                <a:ea typeface="Calibri" panose="020F0502020204030204" pitchFamily="34" charset="0"/>
              </a:rPr>
              <a:t>, </a:t>
            </a:r>
            <a:r>
              <a:rPr lang="en-US" altLang="en-US" sz="1200" i="1" dirty="0" smtClean="0">
                <a:ea typeface="Calibri" panose="020F0502020204030204" pitchFamily="34" charset="0"/>
              </a:rPr>
              <a:t>inference, and diagnostics</a:t>
            </a:r>
            <a:r>
              <a:rPr lang="en-US" altLang="en-US" sz="1200" dirty="0" smtClean="0">
                <a:ea typeface="Calibri" panose="020F0502020204030204" pitchFamily="34" charset="0"/>
              </a:rPr>
              <a:t>; </a:t>
            </a:r>
            <a:r>
              <a:rPr lang="en-US" altLang="en-US" sz="1200" dirty="0">
                <a:ea typeface="Calibri" panose="020F0502020204030204" pitchFamily="34" charset="0"/>
              </a:rPr>
              <a:t>just display </a:t>
            </a:r>
            <a:r>
              <a:rPr lang="en-US" altLang="en-US" sz="1200" i="1" dirty="0">
                <a:ea typeface="Calibri" panose="020F0502020204030204" pitchFamily="34" charset="0"/>
              </a:rPr>
              <a:t>high-dimensional graphs</a:t>
            </a:r>
            <a:r>
              <a:rPr lang="en-US" altLang="en-US" sz="1200" dirty="0">
                <a:ea typeface="Calibri" panose="020F0502020204030204" pitchFamily="34" charset="0"/>
              </a:rPr>
              <a:t>.”</a:t>
            </a:r>
          </a:p>
          <a:p>
            <a:pPr eaLnBrk="1" hangingPunct="1"/>
            <a:r>
              <a:rPr lang="en-US" sz="1600" dirty="0" smtClean="0"/>
              <a:t>Political </a:t>
            </a:r>
            <a:r>
              <a:rPr lang="en-US" sz="1600" dirty="0"/>
              <a:t>Science</a:t>
            </a:r>
          </a:p>
          <a:p>
            <a:pPr lvl="1" eaLnBrk="1" hangingPunct="1"/>
            <a:r>
              <a:rPr lang="en-US" altLang="en-US" sz="1200" i="1" dirty="0" smtClean="0">
                <a:ea typeface="Calibri" panose="020F0502020204030204" pitchFamily="34" charset="0"/>
              </a:rPr>
              <a:t>Rational Choice </a:t>
            </a:r>
            <a:r>
              <a:rPr lang="en-US" altLang="en-US" sz="1200" dirty="0" smtClean="0">
                <a:ea typeface="Calibri" panose="020F0502020204030204" pitchFamily="34" charset="0"/>
              </a:rPr>
              <a:t>theory (perceived minimal efficacy in structural, government change); </a:t>
            </a:r>
            <a:r>
              <a:rPr lang="en-US" altLang="en-US" sz="1200" i="1" dirty="0" smtClean="0">
                <a:ea typeface="Calibri" panose="020F0502020204030204" pitchFamily="34" charset="0"/>
              </a:rPr>
              <a:t>Elite</a:t>
            </a:r>
            <a:r>
              <a:rPr lang="en-US" altLang="en-US" sz="1200" dirty="0" smtClean="0">
                <a:ea typeface="Calibri" panose="020F0502020204030204" pitchFamily="34" charset="0"/>
              </a:rPr>
              <a:t> theory</a:t>
            </a:r>
            <a:endParaRPr lang="en-US" altLang="en-US" sz="1200" dirty="0">
              <a:ea typeface="Calibri" panose="020F0502020204030204" pitchFamily="34" charset="0"/>
            </a:endParaRPr>
          </a:p>
          <a:p>
            <a:pPr lvl="1" eaLnBrk="1" hangingPunct="1"/>
            <a:r>
              <a:rPr lang="en-US" altLang="en-US" sz="1200" dirty="0">
                <a:ea typeface="Calibri" panose="020F0502020204030204" pitchFamily="34" charset="0"/>
              </a:rPr>
              <a:t>“If I don’t take this </a:t>
            </a:r>
            <a:r>
              <a:rPr lang="en-US" altLang="en-US" sz="1200" i="1" dirty="0">
                <a:ea typeface="Calibri" panose="020F0502020204030204" pitchFamily="34" charset="0"/>
              </a:rPr>
              <a:t>job</a:t>
            </a:r>
            <a:r>
              <a:rPr lang="en-US" altLang="en-US" sz="1200" dirty="0">
                <a:ea typeface="Calibri" panose="020F0502020204030204" pitchFamily="34" charset="0"/>
              </a:rPr>
              <a:t>, someone with an </a:t>
            </a:r>
            <a:r>
              <a:rPr lang="en-US" altLang="en-US" sz="1200" u="sng" dirty="0">
                <a:ea typeface="Calibri" panose="020F0502020204030204" pitchFamily="34" charset="0"/>
              </a:rPr>
              <a:t>H1-B </a:t>
            </a:r>
            <a:r>
              <a:rPr lang="en-US" altLang="en-US" sz="1200" u="sng" dirty="0" smtClean="0">
                <a:ea typeface="Calibri" panose="020F0502020204030204" pitchFamily="34" charset="0"/>
              </a:rPr>
              <a:t>Visa </a:t>
            </a:r>
            <a:r>
              <a:rPr lang="en-US" altLang="en-US" sz="1200" dirty="0" smtClean="0">
                <a:ea typeface="Calibri" panose="020F0502020204030204" pitchFamily="34" charset="0"/>
              </a:rPr>
              <a:t>might; besides an income, I gain </a:t>
            </a:r>
            <a:r>
              <a:rPr lang="en-US" altLang="en-US" sz="1200" u="sng" dirty="0" smtClean="0">
                <a:ea typeface="Calibri" panose="020F0502020204030204" pitchFamily="34" charset="0"/>
              </a:rPr>
              <a:t>power</a:t>
            </a:r>
            <a:r>
              <a:rPr lang="en-US" altLang="en-US" sz="1200" dirty="0" smtClean="0">
                <a:ea typeface="Calibri" panose="020F0502020204030204" pitchFamily="34" charset="0"/>
              </a:rPr>
              <a:t> through my </a:t>
            </a:r>
            <a:r>
              <a:rPr lang="en-US" altLang="en-US" sz="1200" i="1" dirty="0" smtClean="0">
                <a:ea typeface="Calibri" panose="020F0502020204030204" pitchFamily="34" charset="0"/>
              </a:rPr>
              <a:t>skills</a:t>
            </a:r>
            <a:r>
              <a:rPr lang="en-US" altLang="en-US" sz="1200" dirty="0" smtClean="0">
                <a:ea typeface="Calibri" panose="020F0502020204030204" pitchFamily="34" charset="0"/>
              </a:rPr>
              <a:t>.”</a:t>
            </a:r>
            <a:endParaRPr lang="en-US" altLang="en-US" sz="1600" dirty="0">
              <a:ea typeface="Calibri" panose="020F0502020204030204" pitchFamily="34" charset="0"/>
            </a:endParaRPr>
          </a:p>
          <a:p>
            <a:pPr eaLnBrk="1" hangingPunct="1"/>
            <a:endParaRPr lang="en-US" sz="1600" dirty="0" smtClean="0"/>
          </a:p>
          <a:p>
            <a:pPr eaLnBrk="1" hangingPunct="1"/>
            <a:r>
              <a:rPr lang="en-US" sz="1600" dirty="0" smtClean="0"/>
              <a:t>Higher Education</a:t>
            </a:r>
            <a:endParaRPr lang="en-US" sz="1600" dirty="0"/>
          </a:p>
          <a:p>
            <a:pPr lvl="1" eaLnBrk="1" hangingPunct="1"/>
            <a:r>
              <a:rPr lang="en-US" altLang="en-US" sz="1200" i="1" dirty="0" smtClean="0">
                <a:ea typeface="Calibri" panose="020F0502020204030204" pitchFamily="34" charset="0"/>
              </a:rPr>
              <a:t>Just-in-time</a:t>
            </a:r>
            <a:r>
              <a:rPr lang="en-US" altLang="en-US" sz="1200" dirty="0" smtClean="0">
                <a:ea typeface="Calibri" panose="020F0502020204030204" pitchFamily="34" charset="0"/>
              </a:rPr>
              <a:t> </a:t>
            </a:r>
            <a:r>
              <a:rPr lang="en-US" altLang="en-US" sz="1200" u="sng" dirty="0" smtClean="0">
                <a:ea typeface="Calibri" panose="020F0502020204030204" pitchFamily="34" charset="0"/>
              </a:rPr>
              <a:t>training</a:t>
            </a:r>
            <a:r>
              <a:rPr lang="en-US" altLang="en-US" sz="1200" dirty="0" smtClean="0">
                <a:ea typeface="Calibri" panose="020F0502020204030204" pitchFamily="34" charset="0"/>
              </a:rPr>
              <a:t> (short-term, practical) is different than </a:t>
            </a:r>
            <a:r>
              <a:rPr lang="en-US" altLang="en-US" sz="1200" i="1" dirty="0" smtClean="0">
                <a:ea typeface="Calibri" panose="020F0502020204030204" pitchFamily="34" charset="0"/>
              </a:rPr>
              <a:t>just-in-case</a:t>
            </a:r>
            <a:r>
              <a:rPr lang="en-US" altLang="en-US" sz="1200" dirty="0" smtClean="0">
                <a:ea typeface="Calibri" panose="020F0502020204030204" pitchFamily="34" charset="0"/>
              </a:rPr>
              <a:t> </a:t>
            </a:r>
            <a:r>
              <a:rPr lang="en-US" altLang="en-US" sz="1200" u="sng" dirty="0" smtClean="0">
                <a:ea typeface="Calibri" panose="020F0502020204030204" pitchFamily="34" charset="0"/>
              </a:rPr>
              <a:t>education</a:t>
            </a:r>
            <a:r>
              <a:rPr lang="en-US" altLang="en-US" sz="1200" dirty="0" smtClean="0">
                <a:ea typeface="Calibri" panose="020F0502020204030204" pitchFamily="34" charset="0"/>
              </a:rPr>
              <a:t> (long-term, holistic).</a:t>
            </a:r>
            <a:endParaRPr lang="en-US" altLang="en-US" sz="1200" dirty="0">
              <a:ea typeface="Calibri" panose="020F0502020204030204" pitchFamily="34" charset="0"/>
            </a:endParaRPr>
          </a:p>
          <a:p>
            <a:pPr lvl="1" eaLnBrk="1" hangingPunct="1"/>
            <a:r>
              <a:rPr lang="en-US" altLang="en-US" sz="1200" dirty="0">
                <a:ea typeface="Calibri" panose="020F0502020204030204" pitchFamily="34" charset="0"/>
              </a:rPr>
              <a:t>“I </a:t>
            </a:r>
            <a:r>
              <a:rPr lang="en-US" altLang="en-US" sz="1200" dirty="0" smtClean="0">
                <a:ea typeface="Calibri" panose="020F0502020204030204" pitchFamily="34" charset="0"/>
              </a:rPr>
              <a:t>want shallow, </a:t>
            </a:r>
            <a:r>
              <a:rPr lang="en-US" altLang="en-US" sz="1200" i="1" dirty="0">
                <a:ea typeface="Calibri" panose="020F0502020204030204" pitchFamily="34" charset="0"/>
              </a:rPr>
              <a:t>just-in-time</a:t>
            </a:r>
            <a:r>
              <a:rPr lang="en-US" altLang="en-US" sz="1200" dirty="0">
                <a:ea typeface="Calibri" panose="020F0502020204030204" pitchFamily="34" charset="0"/>
              </a:rPr>
              <a:t> </a:t>
            </a:r>
            <a:r>
              <a:rPr lang="en-US" altLang="en-US" sz="1200" u="sng" dirty="0">
                <a:ea typeface="Calibri" panose="020F0502020204030204" pitchFamily="34" charset="0"/>
              </a:rPr>
              <a:t>theories</a:t>
            </a:r>
            <a:r>
              <a:rPr lang="en-US" altLang="en-US" sz="1200" dirty="0">
                <a:ea typeface="Calibri" panose="020F0502020204030204" pitchFamily="34" charset="0"/>
              </a:rPr>
              <a:t> for my practice (to answer the boss’ questions </a:t>
            </a:r>
            <a:r>
              <a:rPr lang="en-US" altLang="en-US" sz="1200" dirty="0" smtClean="0">
                <a:ea typeface="Calibri" panose="020F0502020204030204" pitchFamily="34" charset="0"/>
              </a:rPr>
              <a:t>next </a:t>
            </a:r>
            <a:r>
              <a:rPr lang="en-US" altLang="en-US" sz="1200" dirty="0">
                <a:ea typeface="Calibri" panose="020F0502020204030204" pitchFamily="34" charset="0"/>
              </a:rPr>
              <a:t>week).”</a:t>
            </a:r>
          </a:p>
          <a:p>
            <a:pPr eaLnBrk="1" hangingPunct="1"/>
            <a:r>
              <a:rPr lang="en-US" sz="1600" dirty="0" smtClean="0"/>
              <a:t>K-12 Education</a:t>
            </a:r>
            <a:endParaRPr lang="en-US" sz="1600" dirty="0"/>
          </a:p>
          <a:p>
            <a:pPr lvl="1" eaLnBrk="1" hangingPunct="1"/>
            <a:r>
              <a:rPr lang="en-US" altLang="en-US" sz="1200" dirty="0" smtClean="0">
                <a:ea typeface="Calibri" panose="020F0502020204030204" pitchFamily="34" charset="0"/>
              </a:rPr>
              <a:t>Auto-</a:t>
            </a:r>
            <a:r>
              <a:rPr lang="en-US" altLang="en-US" sz="1200" dirty="0" err="1" smtClean="0">
                <a:ea typeface="Calibri" panose="020F0502020204030204" pitchFamily="34" charset="0"/>
              </a:rPr>
              <a:t>didactism</a:t>
            </a:r>
            <a:r>
              <a:rPr lang="en-US" altLang="en-US" sz="1200" dirty="0" smtClean="0">
                <a:ea typeface="Calibri" panose="020F0502020204030204" pitchFamily="34" charset="0"/>
              </a:rPr>
              <a:t>, Self-directed learning</a:t>
            </a:r>
            <a:endParaRPr lang="en-US" altLang="en-US" sz="1200" dirty="0">
              <a:ea typeface="Calibri" panose="020F0502020204030204" pitchFamily="34" charset="0"/>
            </a:endParaRPr>
          </a:p>
          <a:p>
            <a:pPr lvl="1" eaLnBrk="1" hangingPunct="1"/>
            <a:r>
              <a:rPr lang="en-US" altLang="en-US" sz="1200" dirty="0" smtClean="0">
                <a:ea typeface="Calibri" panose="020F0502020204030204" pitchFamily="34" charset="0"/>
              </a:rPr>
              <a:t>“Technology is ubiquitous; I can learn myself from Linux, Raspberry Pi, Apps, Arduino projects, and 3D printing.”</a:t>
            </a:r>
            <a:endParaRPr lang="en-US" altLang="en-US" sz="1200" dirty="0">
              <a:ea typeface="Calibri" panose="020F0502020204030204" pitchFamily="34" charset="0"/>
            </a:endParaRPr>
          </a:p>
          <a:p>
            <a:pPr lvl="1" eaLnBrk="1" hangingPunct="1"/>
            <a:endParaRPr lang="en-US" altLang="en-US" sz="1200" dirty="0">
              <a:ea typeface="Calibri" panose="020F0502020204030204" pitchFamily="34" charset="0"/>
            </a:endParaRPr>
          </a:p>
          <a:p>
            <a:pPr lvl="1" eaLnBrk="1" hangingPunct="1"/>
            <a:endParaRPr lang="en-US" altLang="en-US" sz="1200" dirty="0" smtClean="0">
              <a:ea typeface="Calibri" panose="020F050202020403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61FD94-992F-4CB2-AF3E-ECFB9D8DC22A}" type="slidenum">
              <a:rPr lang="en-US" altLang="en-US" smtClean="0"/>
              <a:pPr>
                <a:defRPr/>
              </a:pPr>
              <a:t>20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879444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>
                <a:ea typeface="Calibri" panose="020F0502020204030204" pitchFamily="34" charset="0"/>
              </a:rPr>
              <a:t>Candidate Explanations (3/4)</a:t>
            </a:r>
            <a:br>
              <a:rPr lang="en-US" altLang="en-US" dirty="0" smtClean="0">
                <a:ea typeface="Calibri" panose="020F0502020204030204" pitchFamily="34" charset="0"/>
              </a:rPr>
            </a:br>
            <a:r>
              <a:rPr lang="en-US" altLang="en-US" sz="3200" dirty="0" smtClean="0">
                <a:ea typeface="Calibri" panose="020F0502020204030204" pitchFamily="34" charset="0"/>
              </a:rPr>
              <a:t>(Economic/Business)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sz="1800" dirty="0" smtClean="0">
                <a:ea typeface="Calibri" panose="020F0502020204030204" pitchFamily="34" charset="0"/>
              </a:rPr>
              <a:t>Neo-Classical </a:t>
            </a:r>
            <a:r>
              <a:rPr lang="en-US" altLang="en-US" sz="1800" dirty="0">
                <a:ea typeface="Calibri" panose="020F0502020204030204" pitchFamily="34" charset="0"/>
              </a:rPr>
              <a:t>Economics</a:t>
            </a:r>
          </a:p>
          <a:p>
            <a:pPr lvl="1" eaLnBrk="1" hangingPunct="1"/>
            <a:r>
              <a:rPr lang="en-US" altLang="en-US" sz="1400" dirty="0" smtClean="0">
                <a:ea typeface="Calibri" panose="020F0502020204030204" pitchFamily="34" charset="0"/>
              </a:rPr>
              <a:t>Supply and Demand</a:t>
            </a:r>
            <a:endParaRPr lang="en-US" altLang="en-US" sz="1400" dirty="0">
              <a:ea typeface="Calibri" panose="020F0502020204030204" pitchFamily="34" charset="0"/>
            </a:endParaRPr>
          </a:p>
          <a:p>
            <a:pPr lvl="1" eaLnBrk="1" hangingPunct="1"/>
            <a:r>
              <a:rPr lang="en-US" altLang="en-US" sz="1400" dirty="0" smtClean="0">
                <a:ea typeface="Calibri" panose="020F0502020204030204" pitchFamily="34" charset="0"/>
              </a:rPr>
              <a:t>“There is a </a:t>
            </a:r>
            <a:r>
              <a:rPr lang="en-US" altLang="en-US" sz="1400" i="1" dirty="0" smtClean="0">
                <a:ea typeface="Calibri" panose="020F0502020204030204" pitchFamily="34" charset="0"/>
              </a:rPr>
              <a:t>shortage</a:t>
            </a:r>
            <a:r>
              <a:rPr lang="en-US" altLang="en-US" sz="1400" dirty="0" smtClean="0">
                <a:ea typeface="Calibri" panose="020F0502020204030204" pitchFamily="34" charset="0"/>
              </a:rPr>
              <a:t> of individuals with “data scientist” skills; I can </a:t>
            </a:r>
            <a:r>
              <a:rPr lang="en-US" altLang="en-US" sz="1400" i="1" dirty="0" smtClean="0">
                <a:ea typeface="Calibri" panose="020F0502020204030204" pitchFamily="34" charset="0"/>
              </a:rPr>
              <a:t>exploit</a:t>
            </a:r>
            <a:r>
              <a:rPr lang="en-US" altLang="en-US" sz="1400" dirty="0" smtClean="0">
                <a:ea typeface="Calibri" panose="020F0502020204030204" pitchFamily="34" charset="0"/>
              </a:rPr>
              <a:t> that market disjunction</a:t>
            </a:r>
            <a:r>
              <a:rPr lang="en-US" altLang="en-US" sz="1400" i="1" dirty="0" smtClean="0">
                <a:ea typeface="Calibri" panose="020F0502020204030204" pitchFamily="34" charset="0"/>
              </a:rPr>
              <a:t>.”</a:t>
            </a:r>
            <a:endParaRPr lang="en-US" altLang="en-US" sz="1400" i="1" dirty="0">
              <a:ea typeface="Calibri" panose="020F0502020204030204" pitchFamily="34" charset="0"/>
            </a:endParaRPr>
          </a:p>
          <a:p>
            <a:pPr eaLnBrk="1" hangingPunct="1"/>
            <a:endParaRPr lang="en-US" sz="1800" dirty="0" smtClean="0"/>
          </a:p>
          <a:p>
            <a:pPr eaLnBrk="1" hangingPunct="1"/>
            <a:r>
              <a:rPr lang="en-US" sz="1800" dirty="0" smtClean="0"/>
              <a:t>Empirical Finance</a:t>
            </a:r>
            <a:endParaRPr lang="en-US" sz="1800" dirty="0"/>
          </a:p>
          <a:p>
            <a:pPr lvl="1" eaLnBrk="1" hangingPunct="1"/>
            <a:r>
              <a:rPr lang="en-US" altLang="en-US" sz="1400" dirty="0" smtClean="0">
                <a:ea typeface="Calibri" panose="020F0502020204030204" pitchFamily="34" charset="0"/>
              </a:rPr>
              <a:t>Loan-to-Value</a:t>
            </a:r>
            <a:endParaRPr lang="en-US" altLang="en-US" sz="1400" dirty="0">
              <a:ea typeface="Calibri" panose="020F0502020204030204" pitchFamily="34" charset="0"/>
            </a:endParaRPr>
          </a:p>
          <a:p>
            <a:pPr lvl="1" eaLnBrk="1" hangingPunct="1"/>
            <a:r>
              <a:rPr lang="en-US" altLang="en-US" sz="1400" dirty="0" smtClean="0">
                <a:ea typeface="Calibri" panose="020F0502020204030204" pitchFamily="34" charset="0"/>
              </a:rPr>
              <a:t>“I might not achieve my </a:t>
            </a:r>
            <a:r>
              <a:rPr lang="en-US" altLang="en-US" sz="1400" i="1" dirty="0" smtClean="0">
                <a:ea typeface="Calibri" panose="020F0502020204030204" pitchFamily="34" charset="0"/>
              </a:rPr>
              <a:t>potential</a:t>
            </a:r>
            <a:r>
              <a:rPr lang="en-US" altLang="en-US" sz="1400" dirty="0" smtClean="0">
                <a:ea typeface="Calibri" panose="020F0502020204030204" pitchFamily="34" charset="0"/>
              </a:rPr>
              <a:t>, but at least I’m not in </a:t>
            </a:r>
            <a:r>
              <a:rPr lang="en-US" altLang="en-US" sz="1400" i="1" dirty="0" smtClean="0">
                <a:ea typeface="Calibri" panose="020F0502020204030204" pitchFamily="34" charset="0"/>
              </a:rPr>
              <a:t>debt</a:t>
            </a:r>
            <a:r>
              <a:rPr lang="en-US" altLang="en-US" sz="1400" dirty="0" smtClean="0">
                <a:ea typeface="Calibri" panose="020F0502020204030204" pitchFamily="34" charset="0"/>
              </a:rPr>
              <a:t>.”</a:t>
            </a:r>
            <a:endParaRPr lang="en-US" altLang="en-US" sz="1400" dirty="0">
              <a:ea typeface="Calibri" panose="020F0502020204030204" pitchFamily="34" charset="0"/>
            </a:endParaRPr>
          </a:p>
          <a:p>
            <a:pPr eaLnBrk="1" hangingPunct="1"/>
            <a:endParaRPr lang="en-US" sz="1800" dirty="0" smtClean="0"/>
          </a:p>
          <a:p>
            <a:pPr eaLnBrk="1" hangingPunct="1"/>
            <a:r>
              <a:rPr lang="en-US" sz="1800" dirty="0"/>
              <a:t>Information Systems</a:t>
            </a:r>
          </a:p>
          <a:p>
            <a:pPr lvl="1" eaLnBrk="1" hangingPunct="1"/>
            <a:r>
              <a:rPr lang="en-US" altLang="en-US" sz="1400" dirty="0">
                <a:ea typeface="Calibri" panose="020F0502020204030204" pitchFamily="34" charset="0"/>
              </a:rPr>
              <a:t>Data management; Complex SQL Joins; rectangular transformations; unstructured text; file I/O</a:t>
            </a:r>
          </a:p>
          <a:p>
            <a:pPr lvl="1" eaLnBrk="1" hangingPunct="1"/>
            <a:r>
              <a:rPr lang="en-US" altLang="en-US" sz="1400" dirty="0">
                <a:ea typeface="Calibri" panose="020F0502020204030204" pitchFamily="34" charset="0"/>
              </a:rPr>
              <a:t>“The difficult </a:t>
            </a:r>
            <a:r>
              <a:rPr lang="en-US" altLang="en-US" sz="1400" i="1" dirty="0">
                <a:ea typeface="Calibri" panose="020F0502020204030204" pitchFamily="34" charset="0"/>
              </a:rPr>
              <a:t>data queries </a:t>
            </a:r>
            <a:r>
              <a:rPr lang="en-US" altLang="en-US" sz="1400" dirty="0">
                <a:ea typeface="Calibri" panose="020F0502020204030204" pitchFamily="34" charset="0"/>
              </a:rPr>
              <a:t>all come through me anyway; I’ll might as well do the </a:t>
            </a:r>
            <a:r>
              <a:rPr lang="en-US" altLang="en-US" sz="1400" i="1" dirty="0">
                <a:ea typeface="Calibri" panose="020F0502020204030204" pitchFamily="34" charset="0"/>
              </a:rPr>
              <a:t>analysis</a:t>
            </a:r>
            <a:r>
              <a:rPr lang="en-US" altLang="en-US" sz="1400" dirty="0">
                <a:ea typeface="Calibri" panose="020F0502020204030204" pitchFamily="34" charset="0"/>
              </a:rPr>
              <a:t> too.”</a:t>
            </a:r>
          </a:p>
          <a:p>
            <a:pPr eaLnBrk="1" hangingPunct="1"/>
            <a:endParaRPr lang="en-US" altLang="en-US" sz="1800" dirty="0" smtClean="0">
              <a:ea typeface="Calibri" panose="020F0502020204030204" pitchFamily="34" charset="0"/>
            </a:endParaRPr>
          </a:p>
          <a:p>
            <a:pPr eaLnBrk="1" hangingPunct="1"/>
            <a:r>
              <a:rPr lang="en-US" sz="1800" dirty="0" smtClean="0"/>
              <a:t>Management</a:t>
            </a:r>
            <a:endParaRPr lang="en-US" sz="1800" dirty="0"/>
          </a:p>
          <a:p>
            <a:pPr lvl="1" eaLnBrk="1" hangingPunct="1"/>
            <a:r>
              <a:rPr lang="en-US" altLang="en-US" sz="1400" dirty="0" smtClean="0">
                <a:ea typeface="Calibri" panose="020F0502020204030204" pitchFamily="34" charset="0"/>
              </a:rPr>
              <a:t>Organizational Theory (matrix functions); </a:t>
            </a:r>
            <a:r>
              <a:rPr lang="en-US" altLang="en-US" sz="1400" i="1" dirty="0" smtClean="0">
                <a:ea typeface="Calibri" panose="020F0502020204030204" pitchFamily="34" charset="0"/>
              </a:rPr>
              <a:t>Extreme</a:t>
            </a:r>
            <a:r>
              <a:rPr lang="en-US" altLang="en-US" sz="1400" dirty="0" smtClean="0">
                <a:ea typeface="Calibri" panose="020F0502020204030204" pitchFamily="34" charset="0"/>
              </a:rPr>
              <a:t> Theory Y</a:t>
            </a:r>
            <a:endParaRPr lang="en-US" altLang="en-US" sz="1400" dirty="0">
              <a:ea typeface="Calibri" panose="020F0502020204030204" pitchFamily="34" charset="0"/>
            </a:endParaRPr>
          </a:p>
          <a:p>
            <a:pPr lvl="1" eaLnBrk="1" hangingPunct="1"/>
            <a:r>
              <a:rPr lang="en-US" altLang="en-US" sz="1400" dirty="0" smtClean="0">
                <a:ea typeface="Calibri" panose="020F0502020204030204" pitchFamily="34" charset="0"/>
              </a:rPr>
              <a:t>“I don’t want to.</a:t>
            </a:r>
            <a:r>
              <a:rPr lang="en-US" altLang="en-US" sz="1400" i="1" dirty="0" smtClean="0">
                <a:ea typeface="Calibri" panose="020F0502020204030204" pitchFamily="34" charset="0"/>
              </a:rPr>
              <a:t> </a:t>
            </a:r>
            <a:r>
              <a:rPr lang="en-US" altLang="en-US" sz="1400" i="1" dirty="0">
                <a:ea typeface="Calibri" panose="020F0502020204030204" pitchFamily="34" charset="0"/>
              </a:rPr>
              <a:t>work for the </a:t>
            </a:r>
            <a:r>
              <a:rPr lang="en-US" altLang="en-US" sz="1400" i="1" dirty="0" smtClean="0">
                <a:ea typeface="Calibri" panose="020F0502020204030204" pitchFamily="34" charset="0"/>
              </a:rPr>
              <a:t>man;</a:t>
            </a:r>
            <a:r>
              <a:rPr lang="en-US" altLang="en-US" sz="1400" dirty="0" smtClean="0">
                <a:ea typeface="Calibri" panose="020F0502020204030204" pitchFamily="34" charset="0"/>
              </a:rPr>
              <a:t> I really, truly have an </a:t>
            </a:r>
            <a:r>
              <a:rPr lang="en-US" altLang="en-US" sz="1400" i="1" dirty="0" smtClean="0">
                <a:ea typeface="Calibri" panose="020F0502020204030204" pitchFamily="34" charset="0"/>
              </a:rPr>
              <a:t>entrepreneurial mindset</a:t>
            </a:r>
            <a:r>
              <a:rPr lang="en-US" altLang="en-US" sz="1400" dirty="0" smtClean="0">
                <a:ea typeface="Calibri" panose="020F0502020204030204" pitchFamily="34" charset="0"/>
              </a:rPr>
              <a:t> in my soul.”</a:t>
            </a:r>
            <a:endParaRPr lang="en-US" altLang="en-US" sz="1400" dirty="0">
              <a:ea typeface="Calibri" panose="020F0502020204030204" pitchFamily="34" charset="0"/>
            </a:endParaRPr>
          </a:p>
          <a:p>
            <a:pPr eaLnBrk="1" hangingPunct="1"/>
            <a:endParaRPr lang="en-US" altLang="en-US" sz="1800" dirty="0">
              <a:ea typeface="Calibri" panose="020F0502020204030204" pitchFamily="34" charset="0"/>
            </a:endParaRPr>
          </a:p>
          <a:p>
            <a:pPr eaLnBrk="1" hangingPunct="1"/>
            <a:endParaRPr lang="en-US" altLang="en-US" sz="1800" dirty="0">
              <a:ea typeface="Calibri" panose="020F050202020403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61FD94-992F-4CB2-AF3E-ECFB9D8DC22A}" type="slidenum">
              <a:rPr lang="en-US" altLang="en-US" smtClean="0"/>
              <a:pPr>
                <a:defRPr/>
              </a:pPr>
              <a:t>21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809515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>
                <a:ea typeface="Calibri" panose="020F0502020204030204" pitchFamily="34" charset="0"/>
              </a:rPr>
              <a:t>Candidate Explanations (4/4)</a:t>
            </a:r>
            <a:br>
              <a:rPr lang="en-US" altLang="en-US" dirty="0" smtClean="0">
                <a:ea typeface="Calibri" panose="020F0502020204030204" pitchFamily="34" charset="0"/>
              </a:rPr>
            </a:br>
            <a:r>
              <a:rPr lang="en-US" altLang="en-US" sz="3200" dirty="0" smtClean="0">
                <a:ea typeface="Calibri" panose="020F0502020204030204" pitchFamily="34" charset="0"/>
              </a:rPr>
              <a:t>(Other/Interdisciplinary)</a:t>
            </a:r>
            <a:endParaRPr lang="en-US" altLang="en-US" dirty="0" smtClean="0">
              <a:ea typeface="Calibri" panose="020F050202020403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sz="1800" dirty="0" smtClean="0">
                <a:ea typeface="Calibri" panose="020F0502020204030204" pitchFamily="34" charset="0"/>
              </a:rPr>
              <a:t>Behavioral </a:t>
            </a:r>
            <a:r>
              <a:rPr lang="en-US" altLang="en-US" sz="1800" dirty="0">
                <a:ea typeface="Calibri" panose="020F0502020204030204" pitchFamily="34" charset="0"/>
              </a:rPr>
              <a:t>Economics</a:t>
            </a:r>
          </a:p>
          <a:p>
            <a:pPr lvl="1" eaLnBrk="1" hangingPunct="1"/>
            <a:r>
              <a:rPr lang="en-US" altLang="en-US" sz="1400" dirty="0">
                <a:ea typeface="Calibri" panose="020F0502020204030204" pitchFamily="34" charset="0"/>
              </a:rPr>
              <a:t>Extreme Discounting</a:t>
            </a:r>
          </a:p>
          <a:p>
            <a:pPr lvl="1" eaLnBrk="1" hangingPunct="1"/>
            <a:r>
              <a:rPr lang="en-US" altLang="en-US" sz="1400" dirty="0">
                <a:ea typeface="Calibri" panose="020F0502020204030204" pitchFamily="34" charset="0"/>
              </a:rPr>
              <a:t>“I am </a:t>
            </a:r>
            <a:r>
              <a:rPr lang="en-US" altLang="en-US" sz="1400" dirty="0" smtClean="0">
                <a:ea typeface="Calibri" panose="020F0502020204030204" pitchFamily="34" charset="0"/>
              </a:rPr>
              <a:t>deliberately </a:t>
            </a:r>
            <a:r>
              <a:rPr lang="en-US" altLang="en-US" sz="1400" i="1" dirty="0">
                <a:ea typeface="Calibri" panose="020F0502020204030204" pitchFamily="34" charset="0"/>
              </a:rPr>
              <a:t>overweighting</a:t>
            </a:r>
            <a:r>
              <a:rPr lang="en-US" altLang="en-US" sz="1400" dirty="0">
                <a:ea typeface="Calibri" panose="020F0502020204030204" pitchFamily="34" charset="0"/>
              </a:rPr>
              <a:t> </a:t>
            </a:r>
            <a:r>
              <a:rPr lang="en-US" altLang="en-US" sz="1400" u="sng" dirty="0">
                <a:ea typeface="Calibri" panose="020F0502020204030204" pitchFamily="34" charset="0"/>
              </a:rPr>
              <a:t>short-term preferences </a:t>
            </a:r>
            <a:r>
              <a:rPr lang="en-US" altLang="en-US" sz="1400" dirty="0">
                <a:ea typeface="Calibri" panose="020F0502020204030204" pitchFamily="34" charset="0"/>
              </a:rPr>
              <a:t>and </a:t>
            </a:r>
            <a:r>
              <a:rPr lang="en-US" altLang="en-US" sz="1400" i="1" dirty="0">
                <a:ea typeface="Calibri" panose="020F0502020204030204" pitchFamily="34" charset="0"/>
              </a:rPr>
              <a:t>underweighting</a:t>
            </a:r>
            <a:r>
              <a:rPr lang="en-US" altLang="en-US" sz="1400" dirty="0">
                <a:ea typeface="Calibri" panose="020F0502020204030204" pitchFamily="34" charset="0"/>
              </a:rPr>
              <a:t> </a:t>
            </a:r>
            <a:r>
              <a:rPr lang="en-US" altLang="en-US" sz="1400" u="sng" dirty="0">
                <a:ea typeface="Calibri" panose="020F0502020204030204" pitchFamily="34" charset="0"/>
              </a:rPr>
              <a:t>long-term goals</a:t>
            </a:r>
            <a:r>
              <a:rPr lang="en-US" altLang="en-US" sz="1400" i="1" dirty="0">
                <a:ea typeface="Calibri" panose="020F0502020204030204" pitchFamily="34" charset="0"/>
              </a:rPr>
              <a:t>.”</a:t>
            </a:r>
          </a:p>
          <a:p>
            <a:pPr eaLnBrk="1" hangingPunct="1"/>
            <a:endParaRPr lang="en-US" sz="1800" dirty="0"/>
          </a:p>
          <a:p>
            <a:pPr eaLnBrk="1" hangingPunct="1"/>
            <a:r>
              <a:rPr lang="en-US" sz="1800" dirty="0" smtClean="0"/>
              <a:t>History</a:t>
            </a:r>
            <a:endParaRPr lang="en-US" sz="1800" dirty="0"/>
          </a:p>
          <a:p>
            <a:pPr lvl="1" eaLnBrk="1" hangingPunct="1"/>
            <a:r>
              <a:rPr lang="en-US" altLang="en-US" sz="1400" u="sng" dirty="0" smtClean="0">
                <a:ea typeface="Calibri" panose="020F0502020204030204" pitchFamily="34" charset="0"/>
              </a:rPr>
              <a:t>Merchant-Craftsmen</a:t>
            </a:r>
            <a:r>
              <a:rPr lang="en-US" altLang="en-US" sz="1400" dirty="0" smtClean="0">
                <a:ea typeface="Calibri" panose="020F0502020204030204" pitchFamily="34" charset="0"/>
              </a:rPr>
              <a:t> (some land) and </a:t>
            </a:r>
            <a:r>
              <a:rPr lang="en-US" altLang="en-US" sz="1400" u="sng" dirty="0" smtClean="0">
                <a:ea typeface="Calibri" panose="020F0502020204030204" pitchFamily="34" charset="0"/>
              </a:rPr>
              <a:t>Craft Guilds</a:t>
            </a:r>
            <a:r>
              <a:rPr lang="en-US" altLang="en-US" sz="1400" dirty="0" smtClean="0">
                <a:ea typeface="Calibri" panose="020F0502020204030204" pitchFamily="34" charset="0"/>
              </a:rPr>
              <a:t> (no land) </a:t>
            </a:r>
            <a:r>
              <a:rPr lang="en-US" altLang="en-US" sz="1400" dirty="0">
                <a:ea typeface="Calibri" panose="020F0502020204030204" pitchFamily="34" charset="0"/>
              </a:rPr>
              <a:t>(</a:t>
            </a:r>
            <a:r>
              <a:rPr lang="en-US" altLang="en-US" sz="1400" dirty="0" smtClean="0">
                <a:ea typeface="Calibri" panose="020F0502020204030204" pitchFamily="34" charset="0"/>
              </a:rPr>
              <a:t>apprentice </a:t>
            </a:r>
            <a:r>
              <a:rPr lang="en-US" sz="1400" dirty="0">
                <a:sym typeface="Symbol" panose="05050102010706020507" pitchFamily="18" charset="2"/>
              </a:rPr>
              <a:t></a:t>
            </a:r>
            <a:r>
              <a:rPr lang="en-US" altLang="en-US" sz="1400" dirty="0" smtClean="0">
                <a:ea typeface="Calibri" panose="020F0502020204030204" pitchFamily="34" charset="0"/>
              </a:rPr>
              <a:t> journeyman </a:t>
            </a:r>
            <a:r>
              <a:rPr lang="en-US" sz="1400" dirty="0" smtClean="0">
                <a:sym typeface="Symbol" panose="05050102010706020507" pitchFamily="18" charset="2"/>
              </a:rPr>
              <a:t> </a:t>
            </a:r>
            <a:r>
              <a:rPr lang="en-US" altLang="en-US" sz="1400" dirty="0" smtClean="0">
                <a:ea typeface="Calibri" panose="020F0502020204030204" pitchFamily="34" charset="0"/>
              </a:rPr>
              <a:t>master</a:t>
            </a:r>
            <a:r>
              <a:rPr lang="en-US" altLang="en-US" sz="1400" dirty="0">
                <a:ea typeface="Calibri" panose="020F0502020204030204" pitchFamily="34" charset="0"/>
              </a:rPr>
              <a:t>)</a:t>
            </a:r>
          </a:p>
          <a:p>
            <a:pPr lvl="1" eaLnBrk="1" hangingPunct="1"/>
            <a:r>
              <a:rPr lang="en-US" altLang="en-US" sz="1400" dirty="0">
                <a:ea typeface="Calibri" panose="020F0502020204030204" pitchFamily="34" charset="0"/>
              </a:rPr>
              <a:t>“Trades[men] and crafts[men] have always created local, </a:t>
            </a:r>
            <a:r>
              <a:rPr lang="en-US" altLang="en-US" sz="1400" dirty="0" smtClean="0">
                <a:ea typeface="Calibri" panose="020F0502020204030204" pitchFamily="34" charset="0"/>
              </a:rPr>
              <a:t>supportive, and persistent </a:t>
            </a:r>
            <a:r>
              <a:rPr lang="en-US" altLang="en-US" sz="1400" i="1" dirty="0" smtClean="0">
                <a:ea typeface="Calibri" panose="020F0502020204030204" pitchFamily="34" charset="0"/>
              </a:rPr>
              <a:t>communities</a:t>
            </a:r>
            <a:r>
              <a:rPr lang="en-US" altLang="en-US" sz="1400" dirty="0">
                <a:ea typeface="Calibri" panose="020F0502020204030204" pitchFamily="34" charset="0"/>
              </a:rPr>
              <a:t>.”</a:t>
            </a:r>
          </a:p>
          <a:p>
            <a:pPr eaLnBrk="1" hangingPunct="1"/>
            <a:endParaRPr lang="en-US" sz="18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61FD94-992F-4CB2-AF3E-ECFB9D8DC22A}" type="slidenum">
              <a:rPr lang="en-US" altLang="en-US" smtClean="0"/>
              <a:pPr>
                <a:defRPr/>
              </a:pPr>
              <a:t>22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50223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>
                <a:ea typeface="Calibri" panose="020F0502020204030204" pitchFamily="34" charset="0"/>
              </a:rPr>
              <a:t>Open Questions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sz="1800" dirty="0" smtClean="0">
                <a:ea typeface="Calibri" panose="020F0502020204030204" pitchFamily="34" charset="0"/>
              </a:rPr>
              <a:t>Is this observation an </a:t>
            </a:r>
            <a:r>
              <a:rPr lang="en-US" altLang="en-US" sz="1800" i="1" dirty="0" smtClean="0">
                <a:ea typeface="Calibri" panose="020F0502020204030204" pitchFamily="34" charset="0"/>
              </a:rPr>
              <a:t>itinerant, ephemeral fad</a:t>
            </a:r>
            <a:r>
              <a:rPr lang="en-US" altLang="en-US" sz="1800" dirty="0" smtClean="0">
                <a:ea typeface="Calibri" panose="020F0502020204030204" pitchFamily="34" charset="0"/>
              </a:rPr>
              <a:t> or a </a:t>
            </a:r>
            <a:r>
              <a:rPr lang="en-US" altLang="en-US" sz="1800" i="1" dirty="0" smtClean="0">
                <a:ea typeface="Calibri" panose="020F0502020204030204" pitchFamily="34" charset="0"/>
              </a:rPr>
              <a:t>persistent structure</a:t>
            </a:r>
            <a:r>
              <a:rPr lang="en-US" altLang="en-US" sz="1800" dirty="0" smtClean="0">
                <a:ea typeface="Calibri" panose="020F0502020204030204" pitchFamily="34" charset="0"/>
              </a:rPr>
              <a:t>?</a:t>
            </a:r>
          </a:p>
          <a:p>
            <a:pPr eaLnBrk="1" hangingPunct="1"/>
            <a:endParaRPr lang="en-US" altLang="en-US" sz="1800" dirty="0" smtClean="0">
              <a:ea typeface="Calibri" panose="020F0502020204030204" pitchFamily="34" charset="0"/>
            </a:endParaRPr>
          </a:p>
          <a:p>
            <a:pPr eaLnBrk="1" hangingPunct="1"/>
            <a:r>
              <a:rPr lang="en-US" altLang="en-US" sz="1800" dirty="0" smtClean="0">
                <a:ea typeface="Calibri" panose="020F0502020204030204" pitchFamily="34" charset="0"/>
              </a:rPr>
              <a:t>Is this eco-system </a:t>
            </a:r>
            <a:r>
              <a:rPr lang="en-US" altLang="en-US" sz="1800" i="1" dirty="0" smtClean="0">
                <a:ea typeface="Calibri" panose="020F0502020204030204" pitchFamily="34" charset="0"/>
              </a:rPr>
              <a:t>geographic-specific</a:t>
            </a:r>
            <a:r>
              <a:rPr lang="en-US" altLang="en-US" sz="1800" dirty="0" smtClean="0">
                <a:ea typeface="Calibri" panose="020F0502020204030204" pitchFamily="34" charset="0"/>
              </a:rPr>
              <a:t> or due to its virtual nature, </a:t>
            </a:r>
            <a:r>
              <a:rPr lang="en-US" altLang="en-US" sz="1800" i="1" dirty="0" smtClean="0">
                <a:ea typeface="Calibri" panose="020F0502020204030204" pitchFamily="34" charset="0"/>
              </a:rPr>
              <a:t>widespread</a:t>
            </a:r>
            <a:r>
              <a:rPr lang="en-US" altLang="en-US" sz="1800" dirty="0" smtClean="0">
                <a:ea typeface="Calibri" panose="020F0502020204030204" pitchFamily="34" charset="0"/>
              </a:rPr>
              <a:t>?</a:t>
            </a:r>
          </a:p>
          <a:p>
            <a:pPr eaLnBrk="1" hangingPunct="1"/>
            <a:endParaRPr lang="en-US" altLang="en-US" sz="1800" dirty="0" smtClean="0">
              <a:ea typeface="Calibri" panose="020F0502020204030204" pitchFamily="34" charset="0"/>
            </a:endParaRPr>
          </a:p>
          <a:p>
            <a:pPr eaLnBrk="1" hangingPunct="1"/>
            <a:r>
              <a:rPr lang="en-US" altLang="en-US" sz="1800" i="1" dirty="0" smtClean="0">
                <a:ea typeface="Calibri" panose="020F0502020204030204" pitchFamily="34" charset="0"/>
              </a:rPr>
              <a:t>Vis-à-vis</a:t>
            </a:r>
            <a:r>
              <a:rPr lang="en-US" altLang="en-US" sz="1800" dirty="0" smtClean="0">
                <a:ea typeface="Calibri" panose="020F0502020204030204" pitchFamily="34" charset="0"/>
              </a:rPr>
              <a:t> other paid work, is this type of work off-</a:t>
            </a:r>
            <a:r>
              <a:rPr lang="en-US" altLang="en-US" sz="1800" dirty="0" err="1" smtClean="0">
                <a:ea typeface="Calibri" panose="020F0502020204030204" pitchFamily="34" charset="0"/>
              </a:rPr>
              <a:t>shorable</a:t>
            </a:r>
            <a:r>
              <a:rPr lang="en-US" altLang="en-US" sz="1800" dirty="0" smtClean="0">
                <a:ea typeface="Calibri" panose="020F0502020204030204" pitchFamily="34" charset="0"/>
              </a:rPr>
              <a:t> over time?</a:t>
            </a:r>
          </a:p>
          <a:p>
            <a:pPr eaLnBrk="1" hangingPunct="1"/>
            <a:endParaRPr lang="en-US" altLang="en-US" sz="1800" dirty="0" smtClean="0">
              <a:ea typeface="Calibri" panose="020F0502020204030204" pitchFamily="34" charset="0"/>
            </a:endParaRPr>
          </a:p>
          <a:p>
            <a:pPr eaLnBrk="1" hangingPunct="1"/>
            <a:r>
              <a:rPr lang="en-US" altLang="en-US" sz="1800" dirty="0" smtClean="0">
                <a:ea typeface="Calibri" panose="020F0502020204030204" pitchFamily="34" charset="0"/>
              </a:rPr>
              <a:t>If this sector is indeed </a:t>
            </a:r>
            <a:r>
              <a:rPr lang="en-US" altLang="en-US" sz="1800" i="1" dirty="0" smtClean="0">
                <a:ea typeface="Calibri" panose="020F0502020204030204" pitchFamily="34" charset="0"/>
              </a:rPr>
              <a:t>growing</a:t>
            </a:r>
            <a:r>
              <a:rPr lang="en-US" altLang="en-US" sz="1800" dirty="0" smtClean="0">
                <a:ea typeface="Calibri" panose="020F0502020204030204" pitchFamily="34" charset="0"/>
              </a:rPr>
              <a:t>, is it still just a </a:t>
            </a:r>
            <a:r>
              <a:rPr lang="en-US" altLang="en-US" sz="1800" i="1" dirty="0" smtClean="0">
                <a:ea typeface="Calibri" panose="020F0502020204030204" pitchFamily="34" charset="0"/>
              </a:rPr>
              <a:t>small part</a:t>
            </a:r>
            <a:r>
              <a:rPr lang="en-US" altLang="en-US" sz="1800" dirty="0" smtClean="0">
                <a:ea typeface="Calibri" panose="020F0502020204030204" pitchFamily="34" charset="0"/>
              </a:rPr>
              <a:t> of the economy anyway?</a:t>
            </a:r>
          </a:p>
          <a:p>
            <a:pPr eaLnBrk="1" hangingPunct="1"/>
            <a:endParaRPr lang="en-US" altLang="en-US" sz="1800" dirty="0" smtClean="0">
              <a:ea typeface="Calibri" panose="020F0502020204030204" pitchFamily="34" charset="0"/>
            </a:endParaRPr>
          </a:p>
          <a:p>
            <a:pPr eaLnBrk="1" hangingPunct="1"/>
            <a:r>
              <a:rPr lang="en-US" altLang="en-US" sz="1800" dirty="0" smtClean="0">
                <a:ea typeface="Calibri" panose="020F0502020204030204" pitchFamily="34" charset="0"/>
              </a:rPr>
              <a:t>Is this phenomenon (like some other aspects of IT) </a:t>
            </a:r>
            <a:r>
              <a:rPr lang="en-US" altLang="en-US" sz="1800" i="1" dirty="0" smtClean="0">
                <a:ea typeface="Calibri" panose="020F0502020204030204" pitchFamily="34" charset="0"/>
              </a:rPr>
              <a:t>gender-skewed</a:t>
            </a:r>
            <a:r>
              <a:rPr lang="en-US" altLang="en-US" sz="1800" dirty="0" smtClean="0">
                <a:ea typeface="Calibri" panose="020F0502020204030204" pitchFamily="34" charset="0"/>
              </a:rPr>
              <a:t>?</a:t>
            </a:r>
          </a:p>
          <a:p>
            <a:pPr eaLnBrk="1" hangingPunct="1"/>
            <a:endParaRPr lang="en-US" altLang="en-US" sz="1800" dirty="0" smtClean="0">
              <a:ea typeface="Calibri" panose="020F0502020204030204" pitchFamily="34" charset="0"/>
            </a:endParaRPr>
          </a:p>
          <a:p>
            <a:pPr eaLnBrk="1" hangingPunct="1"/>
            <a:r>
              <a:rPr lang="en-US" altLang="en-US" sz="1800" dirty="0" smtClean="0">
                <a:ea typeface="Calibri" panose="020F0502020204030204" pitchFamily="34" charset="0"/>
              </a:rPr>
              <a:t>Does the evidence suggest privileging </a:t>
            </a:r>
            <a:r>
              <a:rPr lang="en-US" altLang="en-US" sz="1800" i="1" dirty="0" smtClean="0">
                <a:ea typeface="Calibri" panose="020F0502020204030204" pitchFamily="34" charset="0"/>
              </a:rPr>
              <a:t>competencies</a:t>
            </a:r>
            <a:r>
              <a:rPr lang="en-US" altLang="en-US" sz="1800" dirty="0" smtClean="0">
                <a:ea typeface="Calibri" panose="020F0502020204030204" pitchFamily="34" charset="0"/>
              </a:rPr>
              <a:t> over </a:t>
            </a:r>
            <a:r>
              <a:rPr lang="en-US" altLang="en-US" sz="1800" i="1" dirty="0" smtClean="0">
                <a:ea typeface="Calibri" panose="020F0502020204030204" pitchFamily="34" charset="0"/>
              </a:rPr>
              <a:t>degrees</a:t>
            </a:r>
            <a:r>
              <a:rPr lang="en-US" altLang="en-US" sz="1800" dirty="0" smtClean="0">
                <a:ea typeface="Calibri" panose="020F0502020204030204" pitchFamily="34" charset="0"/>
              </a:rPr>
              <a:t>?</a:t>
            </a:r>
          </a:p>
          <a:p>
            <a:pPr eaLnBrk="1" hangingPunct="1"/>
            <a:endParaRPr lang="en-US" altLang="en-US" sz="1800" dirty="0" smtClean="0">
              <a:ea typeface="Calibri" panose="020F0502020204030204" pitchFamily="34" charset="0"/>
            </a:endParaRPr>
          </a:p>
          <a:p>
            <a:pPr eaLnBrk="1" hangingPunct="1"/>
            <a:r>
              <a:rPr lang="en-US" altLang="en-US" sz="1800" dirty="0" smtClean="0">
                <a:ea typeface="Calibri" panose="020F0502020204030204" pitchFamily="34" charset="0"/>
              </a:rPr>
              <a:t>Is my anecdotal experience with these “professionals”, ultimately, the triumph of </a:t>
            </a:r>
            <a:r>
              <a:rPr lang="en-US" altLang="en-US" sz="1800" i="1" dirty="0" smtClean="0">
                <a:ea typeface="Calibri" panose="020F0502020204030204" pitchFamily="34" charset="0"/>
              </a:rPr>
              <a:t>practice</a:t>
            </a:r>
            <a:r>
              <a:rPr lang="en-US" altLang="en-US" sz="1800" dirty="0" smtClean="0">
                <a:ea typeface="Calibri" panose="020F0502020204030204" pitchFamily="34" charset="0"/>
              </a:rPr>
              <a:t> over </a:t>
            </a:r>
            <a:r>
              <a:rPr lang="en-US" altLang="en-US" sz="1800" i="1" dirty="0" smtClean="0">
                <a:ea typeface="Calibri" panose="020F0502020204030204" pitchFamily="34" charset="0"/>
              </a:rPr>
              <a:t>theory</a:t>
            </a:r>
            <a:r>
              <a:rPr lang="en-US" altLang="en-US" sz="1800" dirty="0" smtClean="0">
                <a:ea typeface="Calibri" panose="020F0502020204030204" pitchFamily="34" charset="0"/>
              </a:rPr>
              <a:t> (as seen from the perspective of a prospective, potentially confused, </a:t>
            </a:r>
            <a:r>
              <a:rPr lang="en-US" altLang="en-US" sz="1800" i="1" dirty="0" smtClean="0">
                <a:ea typeface="Calibri" panose="020F0502020204030204" pitchFamily="34" charset="0"/>
              </a:rPr>
              <a:t>soon-to-be-in-some-debt-from-a-student-loan</a:t>
            </a:r>
            <a:r>
              <a:rPr lang="en-US" altLang="en-US" sz="1800" dirty="0" smtClean="0">
                <a:ea typeface="Calibri" panose="020F0502020204030204" pitchFamily="34" charset="0"/>
              </a:rPr>
              <a:t> CSU student)?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61FD94-992F-4CB2-AF3E-ECFB9D8DC22A}" type="slidenum">
              <a:rPr lang="en-US" altLang="en-US" smtClean="0"/>
              <a:pPr>
                <a:defRPr/>
              </a:pPr>
              <a:t>23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6722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>
                <a:ea typeface="Calibri" panose="020F0502020204030204" pitchFamily="34" charset="0"/>
              </a:rPr>
              <a:t>Open Questions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sz="1800" dirty="0" smtClean="0">
                <a:ea typeface="Calibri" panose="020F0502020204030204" pitchFamily="34" charset="0"/>
              </a:rPr>
              <a:t>Without college degrees, how will these “data scientists” eventually lead/be ethical/well-rounded, etc. over a 40-year career arc?</a:t>
            </a:r>
          </a:p>
          <a:p>
            <a:pPr lvl="1" eaLnBrk="1" hangingPunct="1"/>
            <a:r>
              <a:rPr lang="en-US" altLang="en-US" sz="1400" dirty="0" smtClean="0">
                <a:ea typeface="Calibri" panose="020F0502020204030204" pitchFamily="34" charset="0"/>
              </a:rPr>
              <a:t>What about Licensing? Certifications? CPE? “Badges”? Join professional (paid) associations?</a:t>
            </a:r>
          </a:p>
          <a:p>
            <a:pPr lvl="1" eaLnBrk="1" hangingPunct="1"/>
            <a:r>
              <a:rPr lang="en-US" altLang="en-US" sz="1400" dirty="0" smtClean="0">
                <a:ea typeface="Calibri" panose="020F0502020204030204" pitchFamily="34" charset="0"/>
              </a:rPr>
              <a:t>How will they get promoted?  Corollary: How, if ever, will their </a:t>
            </a:r>
            <a:r>
              <a:rPr lang="en-US" altLang="en-US" sz="1400" i="1" dirty="0" smtClean="0">
                <a:ea typeface="Calibri" panose="020F0502020204030204" pitchFamily="34" charset="0"/>
              </a:rPr>
              <a:t>model building</a:t>
            </a:r>
            <a:r>
              <a:rPr lang="en-US" altLang="en-US" sz="1400" dirty="0" smtClean="0">
                <a:ea typeface="Calibri" panose="020F0502020204030204" pitchFamily="34" charset="0"/>
              </a:rPr>
              <a:t> get more rigorous?</a:t>
            </a:r>
          </a:p>
          <a:p>
            <a:pPr lvl="1" eaLnBrk="1" hangingPunct="1"/>
            <a:r>
              <a:rPr lang="en-US" altLang="en-US" sz="1400" dirty="0" smtClean="0">
                <a:ea typeface="Calibri" panose="020F0502020204030204" pitchFamily="34" charset="0"/>
              </a:rPr>
              <a:t>Can they can just enroll into holistic B.S./B.A. (pre-M.S./M.B.A.) programs later in life?</a:t>
            </a:r>
          </a:p>
          <a:p>
            <a:pPr lvl="1" eaLnBrk="1" hangingPunct="1"/>
            <a:r>
              <a:rPr lang="en-US" altLang="en-US" sz="1400" dirty="0" smtClean="0">
                <a:ea typeface="Calibri" panose="020F0502020204030204" pitchFamily="34" charset="0"/>
              </a:rPr>
              <a:t>If applied math, computer science, statistics, and business  are all individual degrees </a:t>
            </a:r>
            <a:r>
              <a:rPr lang="en-US" altLang="en-US" sz="1400" i="1" dirty="0" smtClean="0">
                <a:ea typeface="Calibri" panose="020F0502020204030204" pitchFamily="34" charset="0"/>
              </a:rPr>
              <a:t>now</a:t>
            </a:r>
            <a:r>
              <a:rPr lang="en-US" altLang="en-US" sz="1400" dirty="0" smtClean="0">
                <a:ea typeface="Calibri" panose="020F0502020204030204" pitchFamily="34" charset="0"/>
              </a:rPr>
              <a:t>, then how could we possibly make a single “data science” degree (all of them together) in the </a:t>
            </a:r>
            <a:r>
              <a:rPr lang="en-US" altLang="en-US" sz="1400" i="1" dirty="0" smtClean="0">
                <a:ea typeface="Calibri" panose="020F0502020204030204" pitchFamily="34" charset="0"/>
              </a:rPr>
              <a:t>future</a:t>
            </a:r>
            <a:r>
              <a:rPr lang="en-US" altLang="en-US" sz="1400" dirty="0" smtClean="0">
                <a:ea typeface="Calibri" panose="020F0502020204030204" pitchFamily="34" charset="0"/>
              </a:rPr>
              <a:t>?</a:t>
            </a:r>
          </a:p>
          <a:p>
            <a:pPr eaLnBrk="1" hangingPunct="1"/>
            <a:endParaRPr lang="en-US" altLang="en-US" sz="1800" dirty="0" smtClean="0">
              <a:ea typeface="Calibri" panose="020F0502020204030204" pitchFamily="34" charset="0"/>
            </a:endParaRPr>
          </a:p>
          <a:p>
            <a:pPr eaLnBrk="1" hangingPunct="1"/>
            <a:r>
              <a:rPr lang="en-US" altLang="en-US" sz="1800" dirty="0" smtClean="0">
                <a:ea typeface="Calibri" panose="020F0502020204030204" pitchFamily="34" charset="0"/>
              </a:rPr>
              <a:t>What is the role of Ph.D.’s and academics (other than paid consulting)?</a:t>
            </a:r>
          </a:p>
          <a:p>
            <a:pPr lvl="1" eaLnBrk="1" hangingPunct="1"/>
            <a:r>
              <a:rPr lang="en-US" altLang="en-US" sz="1400" dirty="0" smtClean="0">
                <a:ea typeface="Calibri" panose="020F0502020204030204" pitchFamily="34" charset="0"/>
              </a:rPr>
              <a:t>If we help (e.g., lectures, provide experts, networking, FOSS software, etc.), are we, in fact, inadvertently and unexpectedly, helping some young folks </a:t>
            </a:r>
            <a:r>
              <a:rPr lang="en-US" altLang="en-US" sz="1400" i="1" dirty="0" smtClean="0">
                <a:ea typeface="Calibri" panose="020F0502020204030204" pitchFamily="34" charset="0"/>
              </a:rPr>
              <a:t>not</a:t>
            </a:r>
            <a:r>
              <a:rPr lang="en-US" altLang="en-US" sz="1400" dirty="0" smtClean="0">
                <a:ea typeface="Calibri" panose="020F0502020204030204" pitchFamily="34" charset="0"/>
              </a:rPr>
              <a:t> go to College?</a:t>
            </a:r>
          </a:p>
          <a:p>
            <a:pPr lvl="1" eaLnBrk="1" hangingPunct="1"/>
            <a:r>
              <a:rPr lang="en-US" altLang="en-US" sz="1400" dirty="0" smtClean="0">
                <a:ea typeface="Calibri" panose="020F0502020204030204" pitchFamily="34" charset="0"/>
              </a:rPr>
              <a:t>What do we tell our Deans and Provosts about our deep involvement with individuals who able-but-unwilling to (traditional, B.A./B.S.) college?</a:t>
            </a:r>
          </a:p>
          <a:p>
            <a:pPr marL="0" indent="0" eaLnBrk="1" hangingPunct="1">
              <a:buNone/>
            </a:pPr>
            <a:endParaRPr lang="en-US" altLang="en-US" sz="1800" dirty="0" smtClean="0">
              <a:ea typeface="Calibri" panose="020F0502020204030204" pitchFamily="34" charset="0"/>
            </a:endParaRPr>
          </a:p>
          <a:p>
            <a:pPr eaLnBrk="1" hangingPunct="1"/>
            <a:r>
              <a:rPr lang="en-US" altLang="en-US" sz="1800" dirty="0" smtClean="0">
                <a:ea typeface="Calibri" panose="020F0502020204030204" pitchFamily="34" charset="0"/>
              </a:rPr>
              <a:t>Isn’t this phenomenon, if evident, just a new version of (yet one more) vocation?</a:t>
            </a:r>
          </a:p>
          <a:p>
            <a:pPr lvl="1" eaLnBrk="1" hangingPunct="1"/>
            <a:r>
              <a:rPr lang="en-US" altLang="en-US" sz="1400" dirty="0" smtClean="0">
                <a:ea typeface="Calibri" panose="020F0502020204030204" pitchFamily="34" charset="0"/>
              </a:rPr>
              <a:t>The CSU, as one component of the CA Master Plan, doesn’t “train” individuals (non-professionals) into vocations.  We “educate” individuals for broader (professional and life) success.</a:t>
            </a:r>
            <a:endParaRPr lang="en-US" altLang="en-US" sz="1400" dirty="0">
              <a:ea typeface="Calibri" panose="020F0502020204030204" pitchFamily="34" charset="0"/>
            </a:endParaRPr>
          </a:p>
          <a:p>
            <a:pPr eaLnBrk="1" hangingPunct="1"/>
            <a:r>
              <a:rPr lang="en-US" altLang="en-US" sz="1800" dirty="0" smtClean="0">
                <a:ea typeface="Calibri" panose="020F0502020204030204" pitchFamily="34" charset="0"/>
              </a:rPr>
              <a:t>Does any of this matter to our programs in either the short-run or long-run?</a:t>
            </a:r>
          </a:p>
          <a:p>
            <a:pPr lvl="1" eaLnBrk="1" hangingPunct="1"/>
            <a:r>
              <a:rPr lang="en-US" altLang="en-US" sz="1400" dirty="0" smtClean="0">
                <a:ea typeface="Calibri" panose="020F0502020204030204" pitchFamily="34" charset="0"/>
              </a:rPr>
              <a:t>Your thoughts?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61FD94-992F-4CB2-AF3E-ECFB9D8DC22A}" type="slidenum">
              <a:rPr lang="en-US" altLang="en-US" smtClean="0"/>
              <a:pPr>
                <a:defRPr/>
              </a:pPr>
              <a:t>24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4481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>
                <a:ea typeface="Calibri" panose="020F0502020204030204" pitchFamily="34" charset="0"/>
              </a:rPr>
              <a:t>Further Reading</a:t>
            </a:r>
            <a:br>
              <a:rPr lang="en-US" altLang="en-US" dirty="0" smtClean="0">
                <a:ea typeface="Calibri" panose="020F0502020204030204" pitchFamily="34" charset="0"/>
              </a:rPr>
            </a:br>
            <a:r>
              <a:rPr lang="en-US" altLang="en-US" sz="3200" dirty="0" smtClean="0">
                <a:ea typeface="Calibri" panose="020F0502020204030204" pitchFamily="34" charset="0"/>
              </a:rPr>
              <a:t>(peer reviewed)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1600" dirty="0" err="1" smtClean="0">
                <a:ea typeface="Calibri" panose="020F0502020204030204" pitchFamily="34" charset="0"/>
              </a:rPr>
              <a:t>Baumer</a:t>
            </a:r>
            <a:r>
              <a:rPr lang="en-US" altLang="en-US" sz="1600" dirty="0" smtClean="0">
                <a:ea typeface="Calibri" panose="020F0502020204030204" pitchFamily="34" charset="0"/>
              </a:rPr>
              <a:t>, B., </a:t>
            </a:r>
            <a:r>
              <a:rPr lang="en-US" altLang="en-US" sz="1600" dirty="0" err="1" smtClean="0">
                <a:ea typeface="Calibri" panose="020F0502020204030204" pitchFamily="34" charset="0"/>
              </a:rPr>
              <a:t>Centinkaya-Rundel</a:t>
            </a:r>
            <a:r>
              <a:rPr lang="en-US" altLang="en-US" sz="1600" dirty="0" smtClean="0">
                <a:ea typeface="Calibri" panose="020F0502020204030204" pitchFamily="34" charset="0"/>
              </a:rPr>
              <a:t>, M., Bray, A., </a:t>
            </a:r>
            <a:r>
              <a:rPr lang="en-US" altLang="en-US" sz="1600" dirty="0" err="1" smtClean="0">
                <a:ea typeface="Calibri" panose="020F0502020204030204" pitchFamily="34" charset="0"/>
              </a:rPr>
              <a:t>Loi</a:t>
            </a:r>
            <a:r>
              <a:rPr lang="en-US" altLang="en-US" sz="1600" dirty="0" smtClean="0">
                <a:ea typeface="Calibri" panose="020F0502020204030204" pitchFamily="34" charset="0"/>
              </a:rPr>
              <a:t>, L., and Horton, N. </a:t>
            </a:r>
            <a:r>
              <a:rPr lang="en-US" altLang="en-US" sz="1600" dirty="0">
                <a:ea typeface="Calibri" panose="020F0502020204030204" pitchFamily="34" charset="0"/>
              </a:rPr>
              <a:t>(</a:t>
            </a:r>
            <a:r>
              <a:rPr lang="en-US" altLang="en-US" sz="1600" dirty="0" smtClean="0">
                <a:ea typeface="Calibri" panose="020F0502020204030204" pitchFamily="34" charset="0"/>
              </a:rPr>
              <a:t>2014) </a:t>
            </a:r>
            <a:r>
              <a:rPr lang="en-US" altLang="en-US" sz="1600" dirty="0">
                <a:ea typeface="Calibri" panose="020F0502020204030204" pitchFamily="34" charset="0"/>
              </a:rPr>
              <a:t>, </a:t>
            </a:r>
            <a:r>
              <a:rPr lang="en-US" altLang="en-US" sz="1600" dirty="0" smtClean="0">
                <a:ea typeface="Calibri" panose="020F0502020204030204" pitchFamily="34" charset="0"/>
              </a:rPr>
              <a:t>“R Markdown: Integrating A Reproducible Analysis Tool into Introductory Statistics”, </a:t>
            </a:r>
            <a:r>
              <a:rPr lang="en-US" altLang="en-US" sz="1600" i="1" dirty="0">
                <a:ea typeface="Calibri" panose="020F0502020204030204" pitchFamily="34" charset="0"/>
              </a:rPr>
              <a:t>Technology Innovations in Statistics Education</a:t>
            </a:r>
            <a:r>
              <a:rPr lang="en-US" altLang="en-US" sz="1600" dirty="0">
                <a:ea typeface="Calibri" panose="020F0502020204030204" pitchFamily="34" charset="0"/>
              </a:rPr>
              <a:t>, </a:t>
            </a:r>
            <a:r>
              <a:rPr lang="en-US" altLang="en-US" sz="1600" dirty="0" smtClean="0">
                <a:ea typeface="Calibri" panose="020F0502020204030204" pitchFamily="34" charset="0"/>
              </a:rPr>
              <a:t>8(1</a:t>
            </a:r>
            <a:r>
              <a:rPr lang="en-US" altLang="en-US" sz="1600" dirty="0">
                <a:ea typeface="Calibri" panose="020F0502020204030204" pitchFamily="34" charset="0"/>
              </a:rPr>
              <a:t>) </a:t>
            </a:r>
            <a:r>
              <a:rPr lang="en-US" sz="1600" dirty="0" smtClean="0"/>
              <a:t>[ https</a:t>
            </a:r>
            <a:r>
              <a:rPr lang="en-US" sz="1600" dirty="0"/>
              <a:t>://escholarship.org/uc/item/90b2f5xh ]</a:t>
            </a:r>
          </a:p>
          <a:p>
            <a:pPr eaLnBrk="1" hangingPunct="1"/>
            <a:endParaRPr lang="en-US" altLang="en-US" sz="1600" dirty="0">
              <a:ea typeface="Calibri" panose="020F0502020204030204" pitchFamily="34" charset="0"/>
            </a:endParaRPr>
          </a:p>
          <a:p>
            <a:r>
              <a:rPr lang="en-US" altLang="en-US" sz="1600" dirty="0" err="1" smtClean="0">
                <a:ea typeface="Calibri" panose="020F0502020204030204" pitchFamily="34" charset="0"/>
              </a:rPr>
              <a:t>Brynjolffson</a:t>
            </a:r>
            <a:r>
              <a:rPr lang="en-US" altLang="en-US" sz="1600" dirty="0" smtClean="0">
                <a:ea typeface="Calibri" panose="020F0502020204030204" pitchFamily="34" charset="0"/>
              </a:rPr>
              <a:t>, E., </a:t>
            </a:r>
            <a:r>
              <a:rPr lang="en-US" altLang="en-US" sz="1600" dirty="0" err="1" smtClean="0">
                <a:ea typeface="Calibri" panose="020F0502020204030204" pitchFamily="34" charset="0"/>
              </a:rPr>
              <a:t>Hitt</a:t>
            </a:r>
            <a:r>
              <a:rPr lang="en-US" altLang="en-US" sz="1600" dirty="0" smtClean="0">
                <a:ea typeface="Calibri" panose="020F0502020204030204" pitchFamily="34" charset="0"/>
              </a:rPr>
              <a:t>, L. M., and Kim H. H. (April, 2011), </a:t>
            </a:r>
            <a:r>
              <a:rPr lang="en-US" sz="1600" dirty="0" smtClean="0"/>
              <a:t>Strength in Numbers: How does data-driven decision-making affect firm performance? (working paper)  </a:t>
            </a:r>
            <a:r>
              <a:rPr lang="en-US" sz="1600" dirty="0"/>
              <a:t>[ http</a:t>
            </a:r>
            <a:r>
              <a:rPr lang="en-US" sz="1600" dirty="0" smtClean="0"/>
              <a:t>://ssrn.com/abstract=1819486 </a:t>
            </a:r>
            <a:r>
              <a:rPr lang="en-US" sz="1600" dirty="0"/>
              <a:t>]</a:t>
            </a:r>
          </a:p>
          <a:p>
            <a:pPr eaLnBrk="1" hangingPunct="1"/>
            <a:endParaRPr lang="en-US" altLang="en-US" sz="1600" dirty="0">
              <a:ea typeface="Calibri" panose="020F0502020204030204" pitchFamily="34" charset="0"/>
            </a:endParaRPr>
          </a:p>
          <a:p>
            <a:r>
              <a:rPr lang="en-US" altLang="en-US" sz="1600" dirty="0" err="1" smtClean="0">
                <a:ea typeface="Calibri" panose="020F0502020204030204" pitchFamily="34" charset="0"/>
              </a:rPr>
              <a:t>Cetinkaya-Rundel</a:t>
            </a:r>
            <a:r>
              <a:rPr lang="en-US" altLang="en-US" sz="1600" dirty="0" smtClean="0">
                <a:ea typeface="Calibri" panose="020F0502020204030204" pitchFamily="34" charset="0"/>
              </a:rPr>
              <a:t>, M., </a:t>
            </a:r>
            <a:r>
              <a:rPr lang="en-US" altLang="en-US" sz="1600" dirty="0" err="1" smtClean="0">
                <a:ea typeface="Calibri" panose="020F0502020204030204" pitchFamily="34" charset="0"/>
              </a:rPr>
              <a:t>Diez</a:t>
            </a:r>
            <a:r>
              <a:rPr lang="en-US" altLang="en-US" sz="1600" dirty="0" smtClean="0">
                <a:ea typeface="Calibri" panose="020F0502020204030204" pitchFamily="34" charset="0"/>
              </a:rPr>
              <a:t>, D., and Barr, C. </a:t>
            </a:r>
            <a:r>
              <a:rPr lang="en-US" altLang="en-US" sz="1600" dirty="0">
                <a:ea typeface="Calibri" panose="020F0502020204030204" pitchFamily="34" charset="0"/>
              </a:rPr>
              <a:t>(2013) , </a:t>
            </a:r>
            <a:r>
              <a:rPr lang="en-US" altLang="en-US" sz="1600" dirty="0" smtClean="0">
                <a:ea typeface="Calibri" panose="020F0502020204030204" pitchFamily="34" charset="0"/>
              </a:rPr>
              <a:t>“</a:t>
            </a:r>
            <a:r>
              <a:rPr lang="en-US" altLang="en-US" sz="1600" dirty="0" err="1" smtClean="0">
                <a:ea typeface="Calibri" panose="020F0502020204030204" pitchFamily="34" charset="0"/>
              </a:rPr>
              <a:t>OpenIntro</a:t>
            </a:r>
            <a:r>
              <a:rPr lang="en-US" altLang="en-US" sz="1600" dirty="0" smtClean="0">
                <a:ea typeface="Calibri" panose="020F0502020204030204" pitchFamily="34" charset="0"/>
              </a:rPr>
              <a:t> Statistics: an Open-source Textbook”, </a:t>
            </a:r>
            <a:r>
              <a:rPr lang="en-US" altLang="en-US" sz="1600" i="1" dirty="0">
                <a:ea typeface="Calibri" panose="020F0502020204030204" pitchFamily="34" charset="0"/>
              </a:rPr>
              <a:t>Technology Innovations in Statistics Education</a:t>
            </a:r>
            <a:r>
              <a:rPr lang="en-US" altLang="en-US" sz="1600" dirty="0">
                <a:ea typeface="Calibri" panose="020F0502020204030204" pitchFamily="34" charset="0"/>
              </a:rPr>
              <a:t>, </a:t>
            </a:r>
            <a:r>
              <a:rPr lang="en-US" altLang="en-US" sz="1600" dirty="0" smtClean="0">
                <a:ea typeface="Calibri" panose="020F0502020204030204" pitchFamily="34" charset="0"/>
              </a:rPr>
              <a:t>7(3) </a:t>
            </a:r>
            <a:r>
              <a:rPr lang="en-US" sz="1600" dirty="0" smtClean="0"/>
              <a:t>[ https</a:t>
            </a:r>
            <a:r>
              <a:rPr lang="en-US" sz="1600" dirty="0"/>
              <a:t>://escholarship.org/uc/item/6ms0x5nf ]</a:t>
            </a:r>
          </a:p>
          <a:p>
            <a:pPr eaLnBrk="1" hangingPunct="1"/>
            <a:endParaRPr lang="en-US" altLang="en-US" sz="1600" dirty="0">
              <a:ea typeface="Calibri" panose="020F0502020204030204" pitchFamily="34" charset="0"/>
            </a:endParaRPr>
          </a:p>
          <a:p>
            <a:r>
              <a:rPr lang="en-US" altLang="en-US" sz="1600" dirty="0" err="1" smtClean="0">
                <a:ea typeface="Calibri" panose="020F0502020204030204" pitchFamily="34" charset="0"/>
              </a:rPr>
              <a:t>Finzer</a:t>
            </a:r>
            <a:r>
              <a:rPr lang="en-US" altLang="en-US" sz="1600" dirty="0">
                <a:ea typeface="Calibri" panose="020F0502020204030204" pitchFamily="34" charset="0"/>
              </a:rPr>
              <a:t>, W. (2013) , “The Data Science Dilemma”, </a:t>
            </a:r>
            <a:r>
              <a:rPr lang="en-US" altLang="en-US" sz="1600" i="1" dirty="0">
                <a:ea typeface="Calibri" panose="020F0502020204030204" pitchFamily="34" charset="0"/>
              </a:rPr>
              <a:t>Technology Innovations in Statistics Education</a:t>
            </a:r>
            <a:r>
              <a:rPr lang="en-US" altLang="en-US" sz="1600" dirty="0">
                <a:ea typeface="Calibri" panose="020F0502020204030204" pitchFamily="34" charset="0"/>
              </a:rPr>
              <a:t>, 7(2) </a:t>
            </a:r>
            <a:r>
              <a:rPr lang="en-US" sz="1600" dirty="0"/>
              <a:t>[ https://escholarship.org/uc/item/7gv0q9dc ]</a:t>
            </a:r>
          </a:p>
          <a:p>
            <a:pPr eaLnBrk="1" hangingPunct="1"/>
            <a:endParaRPr lang="en-US" altLang="en-US" sz="1600" dirty="0">
              <a:ea typeface="Calibri" panose="020F0502020204030204" pitchFamily="34" charset="0"/>
            </a:endParaRPr>
          </a:p>
          <a:p>
            <a:r>
              <a:rPr lang="en-US" altLang="en-US" sz="1600" dirty="0" smtClean="0">
                <a:ea typeface="Calibri" panose="020F0502020204030204" pitchFamily="34" charset="0"/>
              </a:rPr>
              <a:t>Friedman, J. </a:t>
            </a:r>
            <a:r>
              <a:rPr lang="en-US" altLang="en-US" sz="1600" dirty="0">
                <a:ea typeface="Calibri" panose="020F0502020204030204" pitchFamily="34" charset="0"/>
              </a:rPr>
              <a:t>(</a:t>
            </a:r>
            <a:r>
              <a:rPr lang="en-US" altLang="en-US" sz="1600" dirty="0" smtClean="0">
                <a:ea typeface="Calibri" panose="020F0502020204030204" pitchFamily="34" charset="0"/>
              </a:rPr>
              <a:t>2001) </a:t>
            </a:r>
            <a:r>
              <a:rPr lang="en-US" altLang="en-US" sz="1600" dirty="0">
                <a:ea typeface="Calibri" panose="020F0502020204030204" pitchFamily="34" charset="0"/>
              </a:rPr>
              <a:t>, “The </a:t>
            </a:r>
            <a:r>
              <a:rPr lang="en-US" altLang="en-US" sz="1600" dirty="0" smtClean="0">
                <a:ea typeface="Calibri" panose="020F0502020204030204" pitchFamily="34" charset="0"/>
              </a:rPr>
              <a:t>Role of Statistics in the Data Revolution”, </a:t>
            </a:r>
            <a:r>
              <a:rPr lang="en-US" altLang="en-US" sz="1600" i="1" dirty="0" smtClean="0">
                <a:ea typeface="Calibri" panose="020F0502020204030204" pitchFamily="34" charset="0"/>
              </a:rPr>
              <a:t>International Statistical Review</a:t>
            </a:r>
            <a:r>
              <a:rPr lang="en-US" altLang="en-US" sz="1600" dirty="0" smtClean="0">
                <a:ea typeface="Calibri" panose="020F0502020204030204" pitchFamily="34" charset="0"/>
              </a:rPr>
              <a:t>, 49(1) p. 5-10</a:t>
            </a:r>
            <a:endParaRPr lang="en-US" sz="1600" dirty="0"/>
          </a:p>
          <a:p>
            <a:endParaRPr lang="en-US" altLang="en-US" sz="1600" dirty="0" smtClean="0">
              <a:ea typeface="Calibri" panose="020F050202020403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61FD94-992F-4CB2-AF3E-ECFB9D8DC22A}" type="slidenum">
              <a:rPr lang="en-US" altLang="en-US" smtClean="0"/>
              <a:pPr>
                <a:defRPr/>
              </a:pPr>
              <a:t>25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2151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>
                <a:ea typeface="Calibri" panose="020F0502020204030204" pitchFamily="34" charset="0"/>
              </a:rPr>
              <a:t>Further Reading</a:t>
            </a:r>
            <a:br>
              <a:rPr lang="en-US" altLang="en-US" dirty="0" smtClean="0">
                <a:ea typeface="Calibri" panose="020F0502020204030204" pitchFamily="34" charset="0"/>
              </a:rPr>
            </a:br>
            <a:r>
              <a:rPr lang="en-US" altLang="en-US" sz="3200" dirty="0" smtClean="0">
                <a:ea typeface="Calibri" panose="020F0502020204030204" pitchFamily="34" charset="0"/>
              </a:rPr>
              <a:t>(peer reviewed)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1600" dirty="0">
                <a:ea typeface="Calibri" panose="020F0502020204030204" pitchFamily="34" charset="0"/>
              </a:rPr>
              <a:t>Garfield, J., and Ben-</a:t>
            </a:r>
            <a:r>
              <a:rPr lang="en-US" altLang="en-US" sz="1600" dirty="0" err="1">
                <a:ea typeface="Calibri" panose="020F0502020204030204" pitchFamily="34" charset="0"/>
              </a:rPr>
              <a:t>Zvi</a:t>
            </a:r>
            <a:r>
              <a:rPr lang="en-US" altLang="en-US" sz="1600" dirty="0">
                <a:ea typeface="Calibri" panose="020F0502020204030204" pitchFamily="34" charset="0"/>
              </a:rPr>
              <a:t>, D. (2007) , “How Students Learn Statistics Revisited: A Current Review of Research on Teaching and Learning Statistics”, </a:t>
            </a:r>
            <a:r>
              <a:rPr lang="en-US" altLang="en-US" sz="1600" i="1" dirty="0">
                <a:ea typeface="Calibri" panose="020F0502020204030204" pitchFamily="34" charset="0"/>
              </a:rPr>
              <a:t>International Statistical Review</a:t>
            </a:r>
            <a:r>
              <a:rPr lang="en-US" altLang="en-US" sz="1600" dirty="0">
                <a:ea typeface="Calibri" panose="020F0502020204030204" pitchFamily="34" charset="0"/>
              </a:rPr>
              <a:t>, 75(3) p. 372-396</a:t>
            </a:r>
          </a:p>
          <a:p>
            <a:endParaRPr lang="en-US" altLang="en-US" sz="1600" dirty="0">
              <a:ea typeface="Calibri" panose="020F0502020204030204" pitchFamily="34" charset="0"/>
            </a:endParaRPr>
          </a:p>
          <a:p>
            <a:r>
              <a:rPr lang="en-US" altLang="en-US" sz="1600" dirty="0" smtClean="0">
                <a:ea typeface="Calibri" panose="020F0502020204030204" pitchFamily="34" charset="0"/>
              </a:rPr>
              <a:t>Gould, R. </a:t>
            </a:r>
            <a:r>
              <a:rPr lang="en-US" altLang="en-US" sz="1600" dirty="0">
                <a:ea typeface="Calibri" panose="020F0502020204030204" pitchFamily="34" charset="0"/>
              </a:rPr>
              <a:t>(</a:t>
            </a:r>
            <a:r>
              <a:rPr lang="en-US" altLang="en-US" sz="1600" dirty="0" smtClean="0">
                <a:ea typeface="Calibri" panose="020F0502020204030204" pitchFamily="34" charset="0"/>
              </a:rPr>
              <a:t>2010) </a:t>
            </a:r>
            <a:r>
              <a:rPr lang="en-US" altLang="en-US" sz="1600" dirty="0">
                <a:ea typeface="Calibri" panose="020F0502020204030204" pitchFamily="34" charset="0"/>
              </a:rPr>
              <a:t>, </a:t>
            </a:r>
            <a:r>
              <a:rPr lang="en-US" altLang="en-US" sz="1600" dirty="0" smtClean="0">
                <a:ea typeface="Calibri" panose="020F0502020204030204" pitchFamily="34" charset="0"/>
              </a:rPr>
              <a:t>“Statistics and the Modern Student”, </a:t>
            </a:r>
            <a:r>
              <a:rPr lang="en-US" altLang="en-US" sz="1600" i="1" dirty="0">
                <a:ea typeface="Calibri" panose="020F0502020204030204" pitchFamily="34" charset="0"/>
              </a:rPr>
              <a:t>International Statistical Review</a:t>
            </a:r>
            <a:r>
              <a:rPr lang="en-US" altLang="en-US" sz="1600" dirty="0">
                <a:ea typeface="Calibri" panose="020F0502020204030204" pitchFamily="34" charset="0"/>
              </a:rPr>
              <a:t>, </a:t>
            </a:r>
            <a:r>
              <a:rPr lang="en-US" altLang="en-US" sz="1600" dirty="0" smtClean="0">
                <a:ea typeface="Calibri" panose="020F0502020204030204" pitchFamily="34" charset="0"/>
              </a:rPr>
              <a:t>78(2) </a:t>
            </a:r>
            <a:r>
              <a:rPr lang="en-US" altLang="en-US" sz="1600" dirty="0">
                <a:ea typeface="Calibri" panose="020F0502020204030204" pitchFamily="34" charset="0"/>
              </a:rPr>
              <a:t>p. </a:t>
            </a:r>
            <a:r>
              <a:rPr lang="en-US" altLang="en-US" sz="1600" dirty="0" smtClean="0">
                <a:ea typeface="Calibri" panose="020F0502020204030204" pitchFamily="34" charset="0"/>
              </a:rPr>
              <a:t>297-315</a:t>
            </a:r>
            <a:endParaRPr lang="en-US" sz="1600" dirty="0"/>
          </a:p>
          <a:p>
            <a:endParaRPr lang="en-US" altLang="en-US" sz="1600" dirty="0">
              <a:ea typeface="Calibri" panose="020F0502020204030204" pitchFamily="34" charset="0"/>
            </a:endParaRPr>
          </a:p>
          <a:p>
            <a:r>
              <a:rPr lang="en-US" altLang="en-US" sz="1600" dirty="0" smtClean="0">
                <a:ea typeface="Calibri" panose="020F0502020204030204" pitchFamily="34" charset="0"/>
              </a:rPr>
              <a:t>Hardin</a:t>
            </a:r>
            <a:r>
              <a:rPr lang="en-US" altLang="en-US" sz="1600" dirty="0">
                <a:ea typeface="Calibri" panose="020F0502020204030204" pitchFamily="34" charset="0"/>
              </a:rPr>
              <a:t>, J., </a:t>
            </a:r>
            <a:r>
              <a:rPr lang="en-US" altLang="en-US" sz="1600" dirty="0" err="1">
                <a:ea typeface="Calibri" panose="020F0502020204030204" pitchFamily="34" charset="0"/>
              </a:rPr>
              <a:t>Hoerl</a:t>
            </a:r>
            <a:r>
              <a:rPr lang="en-US" altLang="en-US" sz="1600" dirty="0">
                <a:ea typeface="Calibri" panose="020F0502020204030204" pitchFamily="34" charset="0"/>
              </a:rPr>
              <a:t>, R., Horton, N., and Nolan, D. (Oct. 12, 2014), </a:t>
            </a:r>
            <a:r>
              <a:rPr lang="en-US" sz="1600" dirty="0"/>
              <a:t>Data Science in the Statistics Curricula :  Preparing Students to “Think with Data”  [ http://arxiv.org/ftp/arxiv/papers/1410/1410.3127.pdf ]</a:t>
            </a:r>
          </a:p>
          <a:p>
            <a:pPr eaLnBrk="1" hangingPunct="1"/>
            <a:endParaRPr lang="en-US" altLang="en-US" sz="1600" dirty="0">
              <a:ea typeface="Calibri" panose="020F0502020204030204" pitchFamily="34" charset="0"/>
            </a:endParaRPr>
          </a:p>
          <a:p>
            <a:r>
              <a:rPr lang="en-US" altLang="en-US" sz="1600" dirty="0">
                <a:ea typeface="Calibri" panose="020F0502020204030204" pitchFamily="34" charset="0"/>
              </a:rPr>
              <a:t>Horton, N., </a:t>
            </a:r>
            <a:r>
              <a:rPr lang="en-US" altLang="en-US" sz="1600" dirty="0" err="1">
                <a:ea typeface="Calibri" panose="020F0502020204030204" pitchFamily="34" charset="0"/>
              </a:rPr>
              <a:t>Baumer</a:t>
            </a:r>
            <a:r>
              <a:rPr lang="en-US" altLang="en-US" sz="1600" dirty="0">
                <a:ea typeface="Calibri" panose="020F0502020204030204" pitchFamily="34" charset="0"/>
              </a:rPr>
              <a:t>, B., and Wickham, H. (Feb. 1, 2015) , “</a:t>
            </a:r>
            <a:r>
              <a:rPr lang="en-US" sz="1600" dirty="0"/>
              <a:t>Setting the stage for data science: integration of data management skills in introductory and second courses in statistics” [ </a:t>
            </a:r>
            <a:r>
              <a:rPr lang="en-US" sz="1600" dirty="0">
                <a:hlinkClick r:id="rId2"/>
              </a:rPr>
              <a:t>http://arxiv.org/pdf/1502.00318.pdf</a:t>
            </a:r>
            <a:r>
              <a:rPr lang="en-US" sz="1600" dirty="0"/>
              <a:t> ]</a:t>
            </a:r>
          </a:p>
          <a:p>
            <a:endParaRPr lang="en-US" altLang="en-US" sz="1600" dirty="0" smtClean="0">
              <a:ea typeface="Calibri" panose="020F0502020204030204" pitchFamily="34" charset="0"/>
            </a:endParaRPr>
          </a:p>
          <a:p>
            <a:r>
              <a:rPr lang="en-US" altLang="en-US" sz="1600" dirty="0" smtClean="0">
                <a:ea typeface="Calibri" panose="020F0502020204030204" pitchFamily="34" charset="0"/>
              </a:rPr>
              <a:t>Kaplan, D. </a:t>
            </a:r>
            <a:r>
              <a:rPr lang="en-US" altLang="en-US" sz="1600" dirty="0">
                <a:ea typeface="Calibri" panose="020F0502020204030204" pitchFamily="34" charset="0"/>
              </a:rPr>
              <a:t>(</a:t>
            </a:r>
            <a:r>
              <a:rPr lang="en-US" altLang="en-US" sz="1600" dirty="0" smtClean="0">
                <a:ea typeface="Calibri" panose="020F0502020204030204" pitchFamily="34" charset="0"/>
              </a:rPr>
              <a:t>2007) </a:t>
            </a:r>
            <a:r>
              <a:rPr lang="en-US" altLang="en-US" sz="1600" dirty="0">
                <a:ea typeface="Calibri" panose="020F0502020204030204" pitchFamily="34" charset="0"/>
              </a:rPr>
              <a:t>, </a:t>
            </a:r>
            <a:r>
              <a:rPr lang="en-US" altLang="en-US" sz="1600" dirty="0" smtClean="0">
                <a:ea typeface="Calibri" panose="020F0502020204030204" pitchFamily="34" charset="0"/>
              </a:rPr>
              <a:t>“Computing and Introductory Statistics”, </a:t>
            </a:r>
            <a:r>
              <a:rPr lang="en-US" altLang="en-US" sz="1600" i="1" dirty="0">
                <a:ea typeface="Calibri" panose="020F0502020204030204" pitchFamily="34" charset="0"/>
              </a:rPr>
              <a:t>Technology Innovations in Statistics Education</a:t>
            </a:r>
            <a:r>
              <a:rPr lang="en-US" altLang="en-US" sz="1600" dirty="0">
                <a:ea typeface="Calibri" panose="020F0502020204030204" pitchFamily="34" charset="0"/>
              </a:rPr>
              <a:t>, </a:t>
            </a:r>
            <a:r>
              <a:rPr lang="en-US" altLang="en-US" sz="1600" dirty="0" smtClean="0">
                <a:ea typeface="Calibri" panose="020F0502020204030204" pitchFamily="34" charset="0"/>
              </a:rPr>
              <a:t>1(1) </a:t>
            </a:r>
            <a:r>
              <a:rPr lang="en-US" sz="1600" dirty="0"/>
              <a:t>[https://escholarship.org/uc/item/3088k195 ]</a:t>
            </a:r>
          </a:p>
          <a:p>
            <a:pPr eaLnBrk="1" hangingPunct="1"/>
            <a:endParaRPr lang="en-US" altLang="en-US" sz="1600" dirty="0">
              <a:ea typeface="Calibri" panose="020F050202020403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61FD94-992F-4CB2-AF3E-ECFB9D8DC22A}" type="slidenum">
              <a:rPr lang="en-US" altLang="en-US" smtClean="0"/>
              <a:pPr>
                <a:defRPr/>
              </a:pPr>
              <a:t>26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67799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>
                <a:ea typeface="Calibri" panose="020F0502020204030204" pitchFamily="34" charset="0"/>
              </a:rPr>
              <a:t>Further Reading</a:t>
            </a:r>
            <a:br>
              <a:rPr lang="en-US" altLang="en-US" dirty="0" smtClean="0">
                <a:ea typeface="Calibri" panose="020F0502020204030204" pitchFamily="34" charset="0"/>
              </a:rPr>
            </a:br>
            <a:r>
              <a:rPr lang="en-US" altLang="en-US" sz="3200" dirty="0" smtClean="0">
                <a:ea typeface="Calibri" panose="020F0502020204030204" pitchFamily="34" charset="0"/>
              </a:rPr>
              <a:t>(peer reviewed)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1600" dirty="0" err="1" smtClean="0">
                <a:ea typeface="Calibri" panose="020F0502020204030204" pitchFamily="34" charset="0"/>
              </a:rPr>
              <a:t>Koenker</a:t>
            </a:r>
            <a:r>
              <a:rPr lang="en-US" altLang="en-US" sz="1600" dirty="0" smtClean="0">
                <a:ea typeface="Calibri" panose="020F0502020204030204" pitchFamily="34" charset="0"/>
              </a:rPr>
              <a:t>, R., and </a:t>
            </a:r>
            <a:r>
              <a:rPr lang="en-US" altLang="en-US" sz="1600" dirty="0" err="1" smtClean="0">
                <a:ea typeface="Calibri" panose="020F0502020204030204" pitchFamily="34" charset="0"/>
              </a:rPr>
              <a:t>Mizera</a:t>
            </a:r>
            <a:r>
              <a:rPr lang="en-US" altLang="en-US" sz="1600" dirty="0" smtClean="0">
                <a:ea typeface="Calibri" panose="020F0502020204030204" pitchFamily="34" charset="0"/>
              </a:rPr>
              <a:t>, I. </a:t>
            </a:r>
            <a:r>
              <a:rPr lang="en-US" altLang="en-US" sz="1600" dirty="0">
                <a:ea typeface="Calibri" panose="020F0502020204030204" pitchFamily="34" charset="0"/>
              </a:rPr>
              <a:t>(2014), “Tidy Data</a:t>
            </a:r>
            <a:r>
              <a:rPr lang="en-US" sz="1600" dirty="0"/>
              <a:t>”, </a:t>
            </a:r>
            <a:r>
              <a:rPr lang="en-US" sz="1600" i="1" dirty="0"/>
              <a:t>Journal of Statistical Software</a:t>
            </a:r>
            <a:r>
              <a:rPr lang="en-US" sz="1600" dirty="0"/>
              <a:t>, </a:t>
            </a:r>
            <a:r>
              <a:rPr lang="en-US" sz="1600" dirty="0" smtClean="0"/>
              <a:t>60(5) Sep</a:t>
            </a:r>
            <a:r>
              <a:rPr lang="en-US" sz="1600" dirty="0"/>
              <a:t>. </a:t>
            </a:r>
            <a:r>
              <a:rPr lang="en-US" sz="1600" dirty="0" smtClean="0"/>
              <a:t>[ http</a:t>
            </a:r>
            <a:r>
              <a:rPr lang="en-US" sz="1600" dirty="0"/>
              <a:t>://www.jstatsoft.org/v60/i05/paper]</a:t>
            </a:r>
          </a:p>
          <a:p>
            <a:endParaRPr lang="en-US" altLang="en-US" sz="1600" dirty="0">
              <a:ea typeface="Calibri" panose="020F0502020204030204" pitchFamily="34" charset="0"/>
            </a:endParaRPr>
          </a:p>
          <a:p>
            <a:r>
              <a:rPr lang="en-US" altLang="en-US" sz="1600" dirty="0" smtClean="0">
                <a:ea typeface="Calibri" panose="020F0502020204030204" pitchFamily="34" charset="0"/>
              </a:rPr>
              <a:t>Nolan</a:t>
            </a:r>
            <a:r>
              <a:rPr lang="en-US" altLang="en-US" sz="1600" dirty="0">
                <a:ea typeface="Calibri" panose="020F0502020204030204" pitchFamily="34" charset="0"/>
              </a:rPr>
              <a:t>, D., and Lang, D. T</a:t>
            </a:r>
            <a:r>
              <a:rPr lang="en-US" altLang="en-US" sz="1600" dirty="0" smtClean="0">
                <a:ea typeface="Calibri" panose="020F0502020204030204" pitchFamily="34" charset="0"/>
              </a:rPr>
              <a:t>. (2010), “</a:t>
            </a:r>
            <a:r>
              <a:rPr lang="en-US" altLang="en-US" sz="1600" dirty="0"/>
              <a:t>Computing in the Statistics Curricula</a:t>
            </a:r>
            <a:r>
              <a:rPr lang="en-US" sz="1600" dirty="0" smtClean="0"/>
              <a:t>”, </a:t>
            </a:r>
            <a:r>
              <a:rPr lang="en-US" sz="1600" i="1" dirty="0" smtClean="0"/>
              <a:t>American Statistician</a:t>
            </a:r>
            <a:r>
              <a:rPr lang="en-US" sz="1600" dirty="0" smtClean="0"/>
              <a:t>, 64(10) p. 97-107  </a:t>
            </a:r>
            <a:r>
              <a:rPr lang="en-US" sz="1600" dirty="0"/>
              <a:t>[ http://www.stat.berkeley.edu/~statcur/Preprints/ComputingCurric3.pdf ]</a:t>
            </a:r>
          </a:p>
          <a:p>
            <a:endParaRPr lang="en-US" altLang="en-US" sz="1600" dirty="0" smtClean="0">
              <a:ea typeface="Calibri" panose="020F0502020204030204" pitchFamily="34" charset="0"/>
            </a:endParaRPr>
          </a:p>
          <a:p>
            <a:r>
              <a:rPr lang="en-US" altLang="en-US" sz="1600" dirty="0" err="1" smtClean="0">
                <a:ea typeface="Calibri" panose="020F0502020204030204" pitchFamily="34" charset="0"/>
              </a:rPr>
              <a:t>Tambe</a:t>
            </a:r>
            <a:r>
              <a:rPr lang="en-US" altLang="en-US" sz="1600" dirty="0" smtClean="0">
                <a:ea typeface="Calibri" panose="020F0502020204030204" pitchFamily="34" charset="0"/>
              </a:rPr>
              <a:t>, P. </a:t>
            </a:r>
            <a:r>
              <a:rPr lang="en-US" altLang="en-US" sz="1600" dirty="0">
                <a:ea typeface="Calibri" panose="020F0502020204030204" pitchFamily="34" charset="0"/>
              </a:rPr>
              <a:t>(April, 2011), </a:t>
            </a:r>
            <a:r>
              <a:rPr lang="en-US" altLang="en-US" sz="1600" dirty="0" smtClean="0">
                <a:ea typeface="Calibri" panose="020F0502020204030204" pitchFamily="34" charset="0"/>
              </a:rPr>
              <a:t>“</a:t>
            </a:r>
            <a:r>
              <a:rPr lang="en-US" sz="1600" dirty="0" smtClean="0"/>
              <a:t>Big Data Investment, Skills, and Firm Value”, </a:t>
            </a:r>
            <a:r>
              <a:rPr lang="en-US" sz="1600" i="1" dirty="0" smtClean="0"/>
              <a:t>Management Science</a:t>
            </a:r>
            <a:r>
              <a:rPr lang="en-US" sz="1600" dirty="0" smtClean="0"/>
              <a:t> (pre-print)  [ http</a:t>
            </a:r>
            <a:r>
              <a:rPr lang="en-US" sz="1600" dirty="0"/>
              <a:t>://papers.ssrn.com/sol3/papers.cfm?abstract_id=2294077 </a:t>
            </a:r>
            <a:r>
              <a:rPr lang="en-US" sz="1600" dirty="0" smtClean="0"/>
              <a:t>]</a:t>
            </a:r>
          </a:p>
          <a:p>
            <a:endParaRPr lang="en-US" sz="1600" dirty="0"/>
          </a:p>
          <a:p>
            <a:r>
              <a:rPr lang="en-US" altLang="en-US" sz="1600" dirty="0" smtClean="0">
                <a:ea typeface="Calibri" panose="020F0502020204030204" pitchFamily="34" charset="0"/>
              </a:rPr>
              <a:t>Wickham, H. (2014), “Tidy Data</a:t>
            </a:r>
            <a:r>
              <a:rPr lang="en-US" sz="1600" dirty="0" smtClean="0"/>
              <a:t>”, </a:t>
            </a:r>
            <a:r>
              <a:rPr lang="en-US" sz="1600" i="1" dirty="0" smtClean="0"/>
              <a:t>Journal of Statistical Software</a:t>
            </a:r>
            <a:r>
              <a:rPr lang="en-US" sz="1600" dirty="0" smtClean="0"/>
              <a:t>, 59(10) Aug. [ http</a:t>
            </a:r>
            <a:r>
              <a:rPr lang="en-US" sz="1600" dirty="0"/>
              <a:t>://www.jstatsoft.org/v59/i10/paper ]</a:t>
            </a:r>
          </a:p>
          <a:p>
            <a:endParaRPr lang="en-US" altLang="en-US" sz="1600" dirty="0">
              <a:ea typeface="Calibri" panose="020F0502020204030204" pitchFamily="34" charset="0"/>
            </a:endParaRPr>
          </a:p>
          <a:p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61FD94-992F-4CB2-AF3E-ECFB9D8DC22A}" type="slidenum">
              <a:rPr lang="en-US" altLang="en-US" smtClean="0"/>
              <a:pPr>
                <a:defRPr/>
              </a:pPr>
              <a:t>27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16985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>
                <a:ea typeface="Calibri" panose="020F0502020204030204" pitchFamily="34" charset="0"/>
              </a:rPr>
              <a:t>Further Reading</a:t>
            </a:r>
            <a:br>
              <a:rPr lang="en-US" altLang="en-US" dirty="0" smtClean="0">
                <a:ea typeface="Calibri" panose="020F0502020204030204" pitchFamily="34" charset="0"/>
              </a:rPr>
            </a:br>
            <a:r>
              <a:rPr lang="en-US" altLang="en-US" sz="3200" dirty="0" smtClean="0">
                <a:ea typeface="Calibri" panose="020F0502020204030204" pitchFamily="34" charset="0"/>
              </a:rPr>
              <a:t>(non peer-reviewed)</a:t>
            </a:r>
            <a:endParaRPr lang="en-US" altLang="en-US" dirty="0" smtClean="0">
              <a:ea typeface="Calibri" panose="020F050202020403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sz="1800" dirty="0" smtClean="0">
                <a:ea typeface="Calibri" panose="020F0502020204030204" pitchFamily="34" charset="0"/>
              </a:rPr>
              <a:t>Davenport</a:t>
            </a:r>
            <a:r>
              <a:rPr lang="en-US" altLang="en-US" sz="1800" dirty="0">
                <a:ea typeface="Calibri" panose="020F0502020204030204" pitchFamily="34" charset="0"/>
              </a:rPr>
              <a:t>, T</a:t>
            </a:r>
            <a:r>
              <a:rPr lang="en-US" altLang="en-US" sz="1800" dirty="0" smtClean="0">
                <a:ea typeface="Calibri" panose="020F0502020204030204" pitchFamily="34" charset="0"/>
              </a:rPr>
              <a:t>., and </a:t>
            </a:r>
            <a:r>
              <a:rPr lang="en-US" altLang="en-US" sz="1800" dirty="0" err="1" smtClean="0">
                <a:ea typeface="Calibri" panose="020F0502020204030204" pitchFamily="34" charset="0"/>
              </a:rPr>
              <a:t>Patil</a:t>
            </a:r>
            <a:r>
              <a:rPr lang="en-US" altLang="en-US" sz="1800" dirty="0" smtClean="0">
                <a:ea typeface="Calibri" panose="020F0502020204030204" pitchFamily="34" charset="0"/>
              </a:rPr>
              <a:t>, D. J. (2012</a:t>
            </a:r>
            <a:r>
              <a:rPr lang="en-US" altLang="en-US" sz="1800" dirty="0">
                <a:ea typeface="Calibri" panose="020F0502020204030204" pitchFamily="34" charset="0"/>
              </a:rPr>
              <a:t>), “Data Scientist: The Sexiest Job of the 21</a:t>
            </a:r>
            <a:r>
              <a:rPr lang="en-US" altLang="en-US" sz="1800" baseline="30000" dirty="0">
                <a:ea typeface="Calibri" panose="020F0502020204030204" pitchFamily="34" charset="0"/>
              </a:rPr>
              <a:t>st</a:t>
            </a:r>
            <a:r>
              <a:rPr lang="en-US" altLang="en-US" sz="1800" dirty="0">
                <a:ea typeface="Calibri" panose="020F0502020204030204" pitchFamily="34" charset="0"/>
              </a:rPr>
              <a:t> Century”, </a:t>
            </a:r>
            <a:r>
              <a:rPr lang="en-US" altLang="en-US" sz="1800" i="1" dirty="0">
                <a:ea typeface="Calibri" panose="020F0502020204030204" pitchFamily="34" charset="0"/>
              </a:rPr>
              <a:t>Harvard Business Review</a:t>
            </a:r>
            <a:r>
              <a:rPr lang="en-US" altLang="en-US" sz="1800" dirty="0">
                <a:ea typeface="Calibri" panose="020F0502020204030204" pitchFamily="34" charset="0"/>
              </a:rPr>
              <a:t>, October.</a:t>
            </a:r>
          </a:p>
          <a:p>
            <a:pPr eaLnBrk="1" hangingPunct="1"/>
            <a:endParaRPr lang="en-US" altLang="en-US" sz="1800" dirty="0">
              <a:ea typeface="Calibri" panose="020F0502020204030204" pitchFamily="34" charset="0"/>
            </a:endParaRPr>
          </a:p>
          <a:p>
            <a:pPr eaLnBrk="1" hangingPunct="1"/>
            <a:r>
              <a:rPr lang="en-US" altLang="en-US" sz="1800" dirty="0">
                <a:ea typeface="Calibri" panose="020F0502020204030204" pitchFamily="34" charset="0"/>
              </a:rPr>
              <a:t>History of the Organization of Work</a:t>
            </a:r>
          </a:p>
          <a:p>
            <a:pPr lvl="1" eaLnBrk="1" hangingPunct="1"/>
            <a:r>
              <a:rPr lang="en-US" altLang="en-US" sz="1400" dirty="0">
                <a:ea typeface="Calibri" panose="020F0502020204030204" pitchFamily="34" charset="0"/>
              </a:rPr>
              <a:t>http://www.britannica.com/print/topic/648000</a:t>
            </a:r>
          </a:p>
          <a:p>
            <a:pPr eaLnBrk="1" hangingPunct="1"/>
            <a:endParaRPr lang="en-US" altLang="en-US" sz="1800" dirty="0">
              <a:ea typeface="Calibri" panose="020F0502020204030204" pitchFamily="34" charset="0"/>
            </a:endParaRPr>
          </a:p>
          <a:p>
            <a:pPr eaLnBrk="1" hangingPunct="1"/>
            <a:r>
              <a:rPr lang="en-US" altLang="en-US" sz="1800" dirty="0" smtClean="0">
                <a:ea typeface="Calibri" panose="020F0502020204030204" pitchFamily="34" charset="0"/>
              </a:rPr>
              <a:t>Los </a:t>
            </a:r>
            <a:r>
              <a:rPr lang="en-US" altLang="en-US" sz="1800" dirty="0">
                <a:ea typeface="Calibri" panose="020F0502020204030204" pitchFamily="34" charset="0"/>
              </a:rPr>
              <a:t>Angeles Economic Development Corporation</a:t>
            </a:r>
          </a:p>
          <a:p>
            <a:pPr lvl="1" eaLnBrk="1" hangingPunct="1"/>
            <a:r>
              <a:rPr lang="en-US" altLang="en-US" sz="1400" i="1" dirty="0">
                <a:ea typeface="Calibri" panose="020F0502020204030204" pitchFamily="34" charset="0"/>
              </a:rPr>
              <a:t>High Tech in LA </a:t>
            </a:r>
            <a:r>
              <a:rPr lang="en-US" altLang="en-US" sz="1400" dirty="0">
                <a:ea typeface="Calibri" panose="020F0502020204030204" pitchFamily="34" charset="0"/>
              </a:rPr>
              <a:t>(October, 2014)</a:t>
            </a:r>
          </a:p>
          <a:p>
            <a:pPr lvl="1" eaLnBrk="1" hangingPunct="1"/>
            <a:r>
              <a:rPr lang="en-US" altLang="en-US" sz="1400" dirty="0">
                <a:ea typeface="Calibri" panose="020F0502020204030204" pitchFamily="34" charset="0"/>
                <a:hlinkClick r:id="rId2"/>
              </a:rPr>
              <a:t>http://laedc.org/wp-content/uploads/2014/10/High-Tech-in-LA_20141006_FF.pdf</a:t>
            </a:r>
            <a:endParaRPr lang="en-US" altLang="en-US" sz="1400" dirty="0">
              <a:ea typeface="Calibri" panose="020F0502020204030204" pitchFamily="34" charset="0"/>
            </a:endParaRPr>
          </a:p>
          <a:p>
            <a:pPr eaLnBrk="1" hangingPunct="1"/>
            <a:endParaRPr lang="en-US" altLang="en-US" sz="1800" dirty="0">
              <a:ea typeface="Calibri" panose="020F0502020204030204" pitchFamily="34" charset="0"/>
            </a:endParaRPr>
          </a:p>
          <a:p>
            <a:pPr eaLnBrk="1" hangingPunct="1"/>
            <a:r>
              <a:rPr lang="en-US" altLang="en-US" sz="1800" dirty="0" smtClean="0">
                <a:ea typeface="Calibri" panose="020F0502020204030204" pitchFamily="34" charset="0"/>
              </a:rPr>
              <a:t>McAfee, A., and </a:t>
            </a:r>
            <a:r>
              <a:rPr lang="en-US" altLang="en-US" sz="1800" dirty="0" err="1" smtClean="0">
                <a:ea typeface="Calibri" panose="020F0502020204030204" pitchFamily="34" charset="0"/>
              </a:rPr>
              <a:t>Brynjolfsson</a:t>
            </a:r>
            <a:r>
              <a:rPr lang="en-US" altLang="en-US" sz="1800" dirty="0" smtClean="0">
                <a:ea typeface="Calibri" panose="020F0502020204030204" pitchFamily="34" charset="0"/>
              </a:rPr>
              <a:t>, E. (2012), “Big Data: The Management Revolution”, </a:t>
            </a:r>
            <a:r>
              <a:rPr lang="en-US" altLang="en-US" sz="1800" i="1" dirty="0" smtClean="0">
                <a:ea typeface="Calibri" panose="020F0502020204030204" pitchFamily="34" charset="0"/>
              </a:rPr>
              <a:t>Harvard Business Review</a:t>
            </a:r>
            <a:r>
              <a:rPr lang="en-US" altLang="en-US" sz="1800" dirty="0" smtClean="0">
                <a:ea typeface="Calibri" panose="020F0502020204030204" pitchFamily="34" charset="0"/>
              </a:rPr>
              <a:t>, October.</a:t>
            </a:r>
            <a:endParaRPr lang="en-US" altLang="en-US" sz="1800" dirty="0">
              <a:ea typeface="Calibri" panose="020F0502020204030204" pitchFamily="34" charset="0"/>
            </a:endParaRPr>
          </a:p>
          <a:p>
            <a:pPr eaLnBrk="1" hangingPunct="1"/>
            <a:endParaRPr lang="en-US" altLang="en-US" sz="1800" dirty="0" smtClean="0">
              <a:ea typeface="Calibri" panose="020F0502020204030204" pitchFamily="34" charset="0"/>
            </a:endParaRPr>
          </a:p>
          <a:p>
            <a:pPr eaLnBrk="1" hangingPunct="1"/>
            <a:r>
              <a:rPr lang="en-US" altLang="en-US" sz="1800" dirty="0" smtClean="0">
                <a:ea typeface="Calibri" panose="020F0502020204030204" pitchFamily="34" charset="0"/>
              </a:rPr>
              <a:t>McKinsey Global Institute Report (</a:t>
            </a:r>
            <a:r>
              <a:rPr lang="en-US" altLang="en-US" sz="1800" dirty="0" err="1" smtClean="0">
                <a:ea typeface="Calibri" panose="020F0502020204030204" pitchFamily="34" charset="0"/>
              </a:rPr>
              <a:t>Manyika</a:t>
            </a:r>
            <a:r>
              <a:rPr lang="en-US" altLang="en-US" sz="1800" dirty="0" smtClean="0">
                <a:ea typeface="Calibri" panose="020F0502020204030204" pitchFamily="34" charset="0"/>
              </a:rPr>
              <a:t>, J. et al.)</a:t>
            </a:r>
            <a:endParaRPr lang="en-US" altLang="en-US" sz="1800" dirty="0">
              <a:ea typeface="Calibri" panose="020F0502020204030204" pitchFamily="34" charset="0"/>
            </a:endParaRPr>
          </a:p>
          <a:p>
            <a:pPr lvl="1" eaLnBrk="1" hangingPunct="1"/>
            <a:r>
              <a:rPr lang="en-US" sz="1400" i="1" dirty="0"/>
              <a:t>Big data: The next frontier for innovation, competition, and </a:t>
            </a:r>
            <a:r>
              <a:rPr lang="en-US" sz="1400" i="1" dirty="0" smtClean="0"/>
              <a:t>productivity</a:t>
            </a:r>
            <a:r>
              <a:rPr lang="en-US" altLang="en-US" sz="1400" dirty="0" smtClean="0">
                <a:ea typeface="Calibri" panose="020F0502020204030204" pitchFamily="34" charset="0"/>
              </a:rPr>
              <a:t> (May, 2011)</a:t>
            </a:r>
            <a:endParaRPr lang="en-US" altLang="en-US" sz="1400" dirty="0">
              <a:ea typeface="Calibri" panose="020F0502020204030204" pitchFamily="34" charset="0"/>
            </a:endParaRPr>
          </a:p>
          <a:p>
            <a:pPr lvl="1" eaLnBrk="1" hangingPunct="1"/>
            <a:r>
              <a:rPr lang="en-US" altLang="en-US" sz="1400" dirty="0">
                <a:ea typeface="Calibri" panose="020F0502020204030204" pitchFamily="34" charset="0"/>
              </a:rPr>
              <a:t>http://www.mckinsey.com/insights/business_technology/big_data_the_next_frontier_for_innovation</a:t>
            </a:r>
          </a:p>
          <a:p>
            <a:pPr eaLnBrk="1" hangingPunct="1"/>
            <a:endParaRPr lang="en-US" altLang="en-US" sz="1800" dirty="0">
              <a:ea typeface="Calibri" panose="020F0502020204030204" pitchFamily="34" charset="0"/>
            </a:endParaRPr>
          </a:p>
          <a:p>
            <a:pPr eaLnBrk="1" hangingPunct="1"/>
            <a:endParaRPr lang="en-US" altLang="en-US" sz="1800" dirty="0" smtClean="0">
              <a:ea typeface="Calibri" panose="020F050202020403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61FD94-992F-4CB2-AF3E-ECFB9D8DC22A}" type="slidenum">
              <a:rPr lang="en-US" altLang="en-US" smtClean="0"/>
              <a:pPr>
                <a:defRPr/>
              </a:pPr>
              <a:t>28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652181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>
                <a:ea typeface="Calibri" panose="020F0502020204030204" pitchFamily="34" charset="0"/>
              </a:rPr>
              <a:t>Further Reading</a:t>
            </a:r>
            <a:br>
              <a:rPr lang="en-US" altLang="en-US" dirty="0" smtClean="0">
                <a:ea typeface="Calibri" panose="020F0502020204030204" pitchFamily="34" charset="0"/>
              </a:rPr>
            </a:br>
            <a:r>
              <a:rPr lang="en-US" altLang="en-US" sz="3200" dirty="0" smtClean="0">
                <a:ea typeface="Calibri" panose="020F0502020204030204" pitchFamily="34" charset="0"/>
              </a:rPr>
              <a:t>(additional references)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sz="2000" dirty="0" smtClean="0">
                <a:ea typeface="Calibri" panose="020F0502020204030204" pitchFamily="34" charset="0"/>
              </a:rPr>
              <a:t>Journals:</a:t>
            </a:r>
          </a:p>
          <a:p>
            <a:pPr lvl="1" eaLnBrk="1" hangingPunct="1"/>
            <a:r>
              <a:rPr lang="en-US" sz="1600" dirty="0" smtClean="0"/>
              <a:t>J. </a:t>
            </a:r>
            <a:r>
              <a:rPr lang="en-US" sz="1600" dirty="0"/>
              <a:t>of Data </a:t>
            </a:r>
            <a:r>
              <a:rPr lang="en-US" sz="1600" dirty="0" smtClean="0"/>
              <a:t>Science; Big Data; Machine Learning; Data Mining and Data Discovery; J. </a:t>
            </a:r>
            <a:r>
              <a:rPr lang="en-US" sz="1600" dirty="0"/>
              <a:t>of Statistical </a:t>
            </a:r>
            <a:r>
              <a:rPr lang="en-US" sz="1600" dirty="0" smtClean="0"/>
              <a:t>Science; Technology Innovations in Statistical Education; International Statistical Review; J. of Statistics </a:t>
            </a:r>
            <a:r>
              <a:rPr lang="en-US" sz="1600" dirty="0"/>
              <a:t>Education; </a:t>
            </a:r>
            <a:r>
              <a:rPr lang="en-US" sz="1600" dirty="0" smtClean="0"/>
              <a:t>Intl. J</a:t>
            </a:r>
            <a:r>
              <a:rPr lang="en-US" sz="1600" dirty="0"/>
              <a:t>. of </a:t>
            </a:r>
            <a:r>
              <a:rPr lang="en-US" sz="1600" dirty="0" smtClean="0"/>
              <a:t>Math. Ed. In Science and Tech.</a:t>
            </a:r>
            <a:endParaRPr lang="en-US" sz="1600" dirty="0"/>
          </a:p>
          <a:p>
            <a:pPr eaLnBrk="1" hangingPunct="1"/>
            <a:r>
              <a:rPr lang="en-US" altLang="en-US" sz="2000" dirty="0" smtClean="0">
                <a:ea typeface="Calibri" panose="020F0502020204030204" pitchFamily="34" charset="0"/>
              </a:rPr>
              <a:t>Periodicals</a:t>
            </a:r>
            <a:endParaRPr lang="en-US" altLang="en-US" sz="2000" dirty="0">
              <a:ea typeface="Calibri" panose="020F0502020204030204" pitchFamily="34" charset="0"/>
            </a:endParaRPr>
          </a:p>
          <a:p>
            <a:pPr lvl="1" eaLnBrk="1" hangingPunct="1"/>
            <a:r>
              <a:rPr lang="en-US" altLang="en-US" sz="1600" dirty="0">
                <a:ea typeface="Calibri" panose="020F0502020204030204" pitchFamily="34" charset="0"/>
              </a:rPr>
              <a:t>Analytics </a:t>
            </a:r>
            <a:r>
              <a:rPr lang="en-US" altLang="en-US" sz="1600" dirty="0" smtClean="0">
                <a:ea typeface="Calibri" panose="020F0502020204030204" pitchFamily="34" charset="0"/>
              </a:rPr>
              <a:t>Magazine (http</a:t>
            </a:r>
            <a:r>
              <a:rPr lang="en-US" altLang="en-US" sz="1600" dirty="0">
                <a:ea typeface="Calibri" panose="020F0502020204030204" pitchFamily="34" charset="0"/>
              </a:rPr>
              <a:t>://www.analytics-magazine.org</a:t>
            </a:r>
            <a:r>
              <a:rPr lang="en-US" altLang="en-US" sz="1600" dirty="0" smtClean="0">
                <a:ea typeface="Calibri" panose="020F0502020204030204" pitchFamily="34" charset="0"/>
              </a:rPr>
              <a:t>/)</a:t>
            </a:r>
            <a:endParaRPr lang="en-US" altLang="en-US" sz="1600" dirty="0">
              <a:ea typeface="Calibri" panose="020F0502020204030204" pitchFamily="34" charset="0"/>
            </a:endParaRPr>
          </a:p>
          <a:p>
            <a:pPr eaLnBrk="1" hangingPunct="1"/>
            <a:endParaRPr lang="en-US" altLang="en-US" sz="2000" dirty="0" smtClean="0">
              <a:ea typeface="Calibri" panose="020F0502020204030204" pitchFamily="34" charset="0"/>
            </a:endParaRPr>
          </a:p>
          <a:p>
            <a:pPr eaLnBrk="1" hangingPunct="1"/>
            <a:r>
              <a:rPr lang="en-US" altLang="en-US" sz="2000" dirty="0" smtClean="0">
                <a:ea typeface="Calibri" panose="020F0502020204030204" pitchFamily="34" charset="0"/>
              </a:rPr>
              <a:t>“Academic” Conferences</a:t>
            </a:r>
            <a:endParaRPr lang="en-US" altLang="en-US" sz="2000" dirty="0">
              <a:ea typeface="Calibri" panose="020F0502020204030204" pitchFamily="34" charset="0"/>
            </a:endParaRPr>
          </a:p>
          <a:p>
            <a:pPr lvl="1" eaLnBrk="1" hangingPunct="1"/>
            <a:r>
              <a:rPr lang="en-US" altLang="en-US" sz="1600" dirty="0" smtClean="0">
                <a:ea typeface="Calibri" panose="020F0502020204030204" pitchFamily="34" charset="0"/>
              </a:rPr>
              <a:t>INFORMS Big Data conference (April, 2015) (Huntington Beach, CA)</a:t>
            </a:r>
          </a:p>
          <a:p>
            <a:pPr lvl="2" eaLnBrk="1" hangingPunct="1"/>
            <a:r>
              <a:rPr lang="en-US" altLang="en-US" sz="1050" dirty="0">
                <a:ea typeface="Calibri" panose="020F0502020204030204" pitchFamily="34" charset="0"/>
                <a:hlinkClick r:id="rId2"/>
              </a:rPr>
              <a:t>http://meetings2.informs.org/wordpress/analytics2015</a:t>
            </a:r>
            <a:r>
              <a:rPr lang="en-US" altLang="en-US" sz="1050" dirty="0" smtClean="0">
                <a:ea typeface="Calibri" panose="020F0502020204030204" pitchFamily="34" charset="0"/>
                <a:hlinkClick r:id="rId2"/>
              </a:rPr>
              <a:t>/</a:t>
            </a:r>
            <a:endParaRPr lang="en-US" altLang="en-US" sz="1050" dirty="0" smtClean="0">
              <a:ea typeface="Calibri" panose="020F0502020204030204" pitchFamily="34" charset="0"/>
            </a:endParaRPr>
          </a:p>
          <a:p>
            <a:pPr lvl="1" eaLnBrk="1" hangingPunct="1"/>
            <a:r>
              <a:rPr lang="en-US" altLang="en-US" sz="1600" dirty="0" smtClean="0">
                <a:ea typeface="Calibri" panose="020F0502020204030204" pitchFamily="34" charset="0"/>
              </a:rPr>
              <a:t>ACM SIGMOD “Management of Data” conf. (May/June, </a:t>
            </a:r>
            <a:r>
              <a:rPr lang="en-US" altLang="en-US" sz="1600" dirty="0">
                <a:ea typeface="Calibri" panose="020F0502020204030204" pitchFamily="34" charset="0"/>
              </a:rPr>
              <a:t>2015) </a:t>
            </a:r>
            <a:r>
              <a:rPr lang="en-US" altLang="en-US" sz="1600" dirty="0" smtClean="0">
                <a:ea typeface="Calibri" panose="020F0502020204030204" pitchFamily="34" charset="0"/>
              </a:rPr>
              <a:t>(</a:t>
            </a:r>
            <a:r>
              <a:rPr lang="en-US" altLang="en-US" sz="1600" dirty="0" err="1" smtClean="0">
                <a:ea typeface="Calibri" panose="020F0502020204030204" pitchFamily="34" charset="0"/>
              </a:rPr>
              <a:t>Melborne</a:t>
            </a:r>
            <a:r>
              <a:rPr lang="en-US" altLang="en-US" sz="1600" dirty="0" smtClean="0">
                <a:ea typeface="Calibri" panose="020F0502020204030204" pitchFamily="34" charset="0"/>
              </a:rPr>
              <a:t>, VIC, AU)</a:t>
            </a:r>
            <a:endParaRPr lang="en-US" altLang="en-US" sz="1600" dirty="0">
              <a:ea typeface="Calibri" panose="020F0502020204030204" pitchFamily="34" charset="0"/>
            </a:endParaRPr>
          </a:p>
          <a:p>
            <a:pPr lvl="2" eaLnBrk="1" hangingPunct="1"/>
            <a:r>
              <a:rPr lang="en-US" altLang="en-US" sz="1050" dirty="0">
                <a:ea typeface="Calibri" panose="020F0502020204030204" pitchFamily="34" charset="0"/>
              </a:rPr>
              <a:t>http://www.sigmod2015.org/</a:t>
            </a:r>
          </a:p>
          <a:p>
            <a:pPr lvl="1" eaLnBrk="1" hangingPunct="1"/>
            <a:r>
              <a:rPr lang="en-US" altLang="en-US" sz="1600" dirty="0">
                <a:ea typeface="Calibri" panose="020F0502020204030204" pitchFamily="34" charset="0"/>
              </a:rPr>
              <a:t>ACM </a:t>
            </a:r>
            <a:r>
              <a:rPr lang="en-US" altLang="en-US" sz="1600" dirty="0" smtClean="0">
                <a:ea typeface="Calibri" panose="020F0502020204030204" pitchFamily="34" charset="0"/>
              </a:rPr>
              <a:t>KDD “Knowledge Discovery and Data Mining” </a:t>
            </a:r>
            <a:r>
              <a:rPr lang="en-US" altLang="en-US" sz="1600" dirty="0">
                <a:ea typeface="Calibri" panose="020F0502020204030204" pitchFamily="34" charset="0"/>
              </a:rPr>
              <a:t>conf. </a:t>
            </a:r>
            <a:r>
              <a:rPr lang="en-US" altLang="en-US" sz="1600" dirty="0" smtClean="0">
                <a:ea typeface="Calibri" panose="020F0502020204030204" pitchFamily="34" charset="0"/>
              </a:rPr>
              <a:t>(Aug, </a:t>
            </a:r>
            <a:r>
              <a:rPr lang="en-US" altLang="en-US" sz="1600" dirty="0">
                <a:ea typeface="Calibri" panose="020F0502020204030204" pitchFamily="34" charset="0"/>
              </a:rPr>
              <a:t>2015) </a:t>
            </a:r>
            <a:r>
              <a:rPr lang="en-US" altLang="en-US" sz="1600" dirty="0" smtClean="0">
                <a:ea typeface="Calibri" panose="020F0502020204030204" pitchFamily="34" charset="0"/>
              </a:rPr>
              <a:t>(Sydney, </a:t>
            </a:r>
            <a:r>
              <a:rPr lang="en-US" altLang="en-US" sz="1600" dirty="0">
                <a:ea typeface="Calibri" panose="020F0502020204030204" pitchFamily="34" charset="0"/>
              </a:rPr>
              <a:t>AU)</a:t>
            </a:r>
          </a:p>
          <a:p>
            <a:pPr lvl="2" eaLnBrk="1" hangingPunct="1"/>
            <a:r>
              <a:rPr lang="en-US" altLang="en-US" sz="1050" dirty="0">
                <a:ea typeface="Calibri" panose="020F0502020204030204" pitchFamily="34" charset="0"/>
              </a:rPr>
              <a:t>http://www.kdd.org/kdd2015/</a:t>
            </a:r>
          </a:p>
          <a:p>
            <a:pPr eaLnBrk="1" hangingPunct="1"/>
            <a:r>
              <a:rPr lang="en-US" altLang="en-US" sz="2000" dirty="0" smtClean="0">
                <a:ea typeface="Calibri" panose="020F0502020204030204" pitchFamily="34" charset="0"/>
              </a:rPr>
              <a:t>“Practice” </a:t>
            </a:r>
            <a:r>
              <a:rPr lang="en-US" altLang="en-US" sz="2000" dirty="0">
                <a:ea typeface="Calibri" panose="020F0502020204030204" pitchFamily="34" charset="0"/>
              </a:rPr>
              <a:t>Conferences</a:t>
            </a:r>
          </a:p>
          <a:p>
            <a:pPr lvl="1" eaLnBrk="1" hangingPunct="1"/>
            <a:r>
              <a:rPr lang="en-US" altLang="en-US" sz="1600" dirty="0" smtClean="0">
                <a:ea typeface="Calibri" panose="020F0502020204030204" pitchFamily="34" charset="0"/>
              </a:rPr>
              <a:t>R Users Conference (June/July, 2015) (Denmark) (2014 was held at UCLA)</a:t>
            </a:r>
          </a:p>
          <a:p>
            <a:pPr lvl="1" eaLnBrk="1" hangingPunct="1"/>
            <a:r>
              <a:rPr lang="en-US" altLang="en-US" sz="1600" dirty="0" smtClean="0">
                <a:ea typeface="Calibri" panose="020F0502020204030204" pitchFamily="34" charset="0"/>
              </a:rPr>
              <a:t>R in Finance 2015; </a:t>
            </a:r>
            <a:r>
              <a:rPr lang="en-US" altLang="en-US" sz="1600" dirty="0" err="1" smtClean="0">
                <a:ea typeface="Calibri" panose="020F0502020204030204" pitchFamily="34" charset="0"/>
              </a:rPr>
              <a:t>PythonQuants</a:t>
            </a:r>
            <a:r>
              <a:rPr lang="en-US" altLang="en-US" sz="1600" dirty="0" smtClean="0">
                <a:ea typeface="Calibri" panose="020F0502020204030204" pitchFamily="34" charset="0"/>
              </a:rPr>
              <a:t> Conference 2014; </a:t>
            </a:r>
            <a:r>
              <a:rPr lang="en-US" altLang="en-US" sz="1600" dirty="0" err="1" smtClean="0">
                <a:ea typeface="Calibri" panose="020F0502020204030204" pitchFamily="34" charset="0"/>
              </a:rPr>
              <a:t>SciPy</a:t>
            </a:r>
            <a:r>
              <a:rPr lang="en-US" altLang="en-US" sz="1600" dirty="0" smtClean="0">
                <a:ea typeface="Calibri" panose="020F0502020204030204" pitchFamily="34" charset="0"/>
              </a:rPr>
              <a:t> 2015; </a:t>
            </a:r>
            <a:r>
              <a:rPr lang="en-US" altLang="en-US" sz="1600" dirty="0" err="1" smtClean="0">
                <a:ea typeface="Calibri" panose="020F0502020204030204" pitchFamily="34" charset="0"/>
              </a:rPr>
              <a:t>JuliaCon</a:t>
            </a:r>
            <a:r>
              <a:rPr lang="en-US" altLang="en-US" sz="1600" dirty="0" smtClean="0">
                <a:ea typeface="Calibri" panose="020F0502020204030204" pitchFamily="34" charset="0"/>
              </a:rPr>
              <a:t> 2015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61FD94-992F-4CB2-AF3E-ECFB9D8DC22A}" type="slidenum">
              <a:rPr lang="en-US" altLang="en-US" smtClean="0"/>
              <a:pPr>
                <a:defRPr/>
              </a:pPr>
              <a:t>29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38322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0"/>
            <a:ext cx="8847138" cy="624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5" name="Rectangle 4"/>
          <p:cNvSpPr>
            <a:spLocks noChangeArrowheads="1"/>
          </p:cNvSpPr>
          <p:nvPr/>
        </p:nvSpPr>
        <p:spPr bwMode="auto">
          <a:xfrm>
            <a:off x="228600" y="6400800"/>
            <a:ext cx="877093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400">
                <a:latin typeface="Consolas" panose="020B0609020204030204" pitchFamily="49" charset="0"/>
                <a:cs typeface="Consolas" panose="020B0609020204030204" pitchFamily="49" charset="0"/>
              </a:rPr>
              <a:t>http://www.latimes.com/business/la-fi-silicon-valley-south-20150118-story.html#page=1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61FD94-992F-4CB2-AF3E-ECFB9D8DC22A}" type="slidenum">
              <a:rPr lang="en-US" altLang="en-US" smtClean="0"/>
              <a:pPr>
                <a:defRPr/>
              </a:pPr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32599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5" grpId="0"/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Yahoo is joining the high-tech cluster that has sprouted in Playa Vist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914400"/>
            <a:ext cx="8938152" cy="502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61FD94-992F-4CB2-AF3E-ECFB9D8DC22A}" type="slidenum">
              <a:rPr lang="en-US" altLang="en-US" smtClean="0"/>
              <a:pPr>
                <a:defRPr/>
              </a:pPr>
              <a:t>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57485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76199"/>
            <a:ext cx="7315200" cy="6755845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61FD94-992F-4CB2-AF3E-ECFB9D8DC22A}" type="slidenum">
              <a:rPr lang="en-US" altLang="en-US" smtClean="0"/>
              <a:pPr>
                <a:defRPr/>
              </a:pPr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8458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1523999"/>
            <a:ext cx="3657600" cy="5191277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61FD94-992F-4CB2-AF3E-ECFB9D8DC22A}" type="slidenum">
              <a:rPr lang="en-US" altLang="en-US" smtClean="0"/>
              <a:pPr>
                <a:defRPr/>
              </a:pPr>
              <a:t>6</a:t>
            </a:fld>
            <a:endParaRPr lang="en-US" alt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 dirty="0" smtClean="0">
                <a:ea typeface="Calibri" panose="020F0502020204030204" pitchFamily="34" charset="0"/>
              </a:rPr>
              <a:t>Difference </a:t>
            </a:r>
            <a:r>
              <a:rPr lang="en-US" altLang="en-US" dirty="0" smtClean="0">
                <a:ea typeface="Calibri" panose="020F0502020204030204" pitchFamily="34" charset="0"/>
              </a:rPr>
              <a:t>at </a:t>
            </a:r>
            <a:r>
              <a:rPr lang="en-US" altLang="en-US" dirty="0" smtClean="0">
                <a:ea typeface="Calibri" panose="020F0502020204030204" pitchFamily="34" charset="0"/>
              </a:rPr>
              <a:t>B.A./B.S</a:t>
            </a:r>
            <a:r>
              <a:rPr lang="en-US" altLang="en-US" dirty="0" smtClean="0">
                <a:ea typeface="Calibri" panose="020F0502020204030204" pitchFamily="34" charset="0"/>
              </a:rPr>
              <a:t>. level ― </a:t>
            </a:r>
            <a:r>
              <a:rPr lang="en-US" altLang="en-US" i="1" dirty="0" smtClean="0">
                <a:ea typeface="Calibri" panose="020F0502020204030204" pitchFamily="34" charset="0"/>
              </a:rPr>
              <a:t>recommended</a:t>
            </a:r>
            <a:r>
              <a:rPr lang="en-US" altLang="en-US" dirty="0" smtClean="0">
                <a:ea typeface="Calibri" panose="020F0502020204030204" pitchFamily="34" charset="0"/>
              </a:rPr>
              <a:t> </a:t>
            </a:r>
            <a:r>
              <a:rPr lang="en-US" altLang="en-US" dirty="0" smtClean="0">
                <a:ea typeface="Calibri" panose="020F0502020204030204" pitchFamily="34" charset="0"/>
              </a:rPr>
              <a:t>or</a:t>
            </a:r>
            <a:r>
              <a:rPr lang="en-US" altLang="en-US" dirty="0" smtClean="0">
                <a:ea typeface="Calibri" panose="020F0502020204030204" pitchFamily="34" charset="0"/>
              </a:rPr>
              <a:t> </a:t>
            </a:r>
            <a:r>
              <a:rPr lang="en-US" altLang="en-US" i="1" dirty="0" smtClean="0">
                <a:ea typeface="Calibri" panose="020F0502020204030204" pitchFamily="34" charset="0"/>
              </a:rPr>
              <a:t>required (Snapchat)</a:t>
            </a:r>
            <a:endParaRPr lang="en-US" altLang="en-US" sz="3200" i="1" dirty="0" smtClean="0">
              <a:ea typeface="Calibri" panose="020F0502020204030204" pitchFamily="34" charset="0"/>
            </a:endParaRPr>
          </a:p>
        </p:txBody>
      </p:sp>
      <p:sp>
        <p:nvSpPr>
          <p:cNvPr id="3" name="Oval 2"/>
          <p:cNvSpPr/>
          <p:nvPr/>
        </p:nvSpPr>
        <p:spPr>
          <a:xfrm>
            <a:off x="3429000" y="5638800"/>
            <a:ext cx="2667000" cy="4572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213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>
                <a:ea typeface="Calibri" panose="020F0502020204030204" pitchFamily="34" charset="0"/>
              </a:rPr>
              <a:t>Some tools</a:t>
            </a:r>
            <a:br>
              <a:rPr lang="en-US" altLang="en-US" dirty="0" smtClean="0">
                <a:ea typeface="Calibri" panose="020F0502020204030204" pitchFamily="34" charset="0"/>
              </a:rPr>
            </a:br>
            <a:r>
              <a:rPr lang="en-US" altLang="en-US" sz="3200" dirty="0" smtClean="0">
                <a:ea typeface="Calibri" panose="020F0502020204030204" pitchFamily="34" charset="0"/>
              </a:rPr>
              <a:t>(other than </a:t>
            </a:r>
            <a:r>
              <a:rPr lang="en-US" altLang="en-US" sz="3200" i="1" dirty="0" smtClean="0">
                <a:ea typeface="Calibri" panose="020F0502020204030204" pitchFamily="34" charset="0"/>
              </a:rPr>
              <a:t>R</a:t>
            </a:r>
            <a:r>
              <a:rPr lang="en-US" altLang="en-US" sz="3200" dirty="0" smtClean="0">
                <a:ea typeface="Calibri" panose="020F0502020204030204" pitchFamily="34" charset="0"/>
              </a:rPr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sz="2000" dirty="0" smtClean="0">
                <a:ea typeface="Calibri" panose="020F0502020204030204" pitchFamily="34" charset="0"/>
              </a:rPr>
              <a:t>COTS (Non-FOSS)</a:t>
            </a:r>
          </a:p>
          <a:p>
            <a:pPr marL="857250" lvl="1" indent="-457200" eaLnBrk="1" hangingPunct="1">
              <a:buFont typeface="Arial" panose="020B0604020202020204" pitchFamily="34" charset="0"/>
              <a:buChar char="•"/>
            </a:pPr>
            <a:r>
              <a:rPr lang="en-US" altLang="en-US" sz="1600" dirty="0" smtClean="0">
                <a:ea typeface="Calibri" panose="020F0502020204030204" pitchFamily="34" charset="0"/>
              </a:rPr>
              <a:t>SAS, IBM SPSS, Stata, S-PLUS, BMDP, </a:t>
            </a:r>
            <a:r>
              <a:rPr lang="en-US" altLang="en-US" sz="1600" dirty="0" err="1" smtClean="0">
                <a:ea typeface="Calibri" panose="020F0502020204030204" pitchFamily="34" charset="0"/>
              </a:rPr>
              <a:t>Lisrel</a:t>
            </a:r>
            <a:r>
              <a:rPr lang="en-US" altLang="en-US" sz="1600" dirty="0" smtClean="0">
                <a:ea typeface="Calibri" panose="020F0502020204030204" pitchFamily="34" charset="0"/>
              </a:rPr>
              <a:t>, EQS, HLM, MPLUS, </a:t>
            </a:r>
            <a:r>
              <a:rPr lang="en-US" altLang="en-US" sz="1600" dirty="0" err="1" smtClean="0">
                <a:ea typeface="Calibri" panose="020F0502020204030204" pitchFamily="34" charset="0"/>
              </a:rPr>
              <a:t>SmartPLS</a:t>
            </a:r>
            <a:r>
              <a:rPr lang="en-US" altLang="en-US" sz="1600" dirty="0" smtClean="0">
                <a:ea typeface="Calibri" panose="020F0502020204030204" pitchFamily="34" charset="0"/>
              </a:rPr>
              <a:t>, …</a:t>
            </a:r>
          </a:p>
          <a:p>
            <a:pPr marL="857250" lvl="1" indent="-457200" eaLnBrk="1" hangingPunct="1">
              <a:buFont typeface="Arial" panose="020B0604020202020204" pitchFamily="34" charset="0"/>
              <a:buChar char="•"/>
            </a:pPr>
            <a:r>
              <a:rPr lang="en-US" altLang="en-US" sz="1600" dirty="0" smtClean="0">
                <a:ea typeface="Calibri" panose="020F0502020204030204" pitchFamily="34" charset="0"/>
              </a:rPr>
              <a:t>Mathematica, @Risk/Excel add-ins, RATS, </a:t>
            </a:r>
            <a:r>
              <a:rPr lang="en-US" altLang="en-US" sz="1600" dirty="0" err="1" smtClean="0">
                <a:ea typeface="Calibri" panose="020F0502020204030204" pitchFamily="34" charset="0"/>
              </a:rPr>
              <a:t>Matlab</a:t>
            </a:r>
            <a:r>
              <a:rPr lang="en-US" altLang="en-US" sz="1600" dirty="0" smtClean="0">
                <a:ea typeface="Calibri" panose="020F0502020204030204" pitchFamily="34" charset="0"/>
              </a:rPr>
              <a:t>, </a:t>
            </a:r>
            <a:r>
              <a:rPr lang="en-US" altLang="en-US" sz="1600" dirty="0" err="1" smtClean="0">
                <a:ea typeface="Calibri" panose="020F0502020204030204" pitchFamily="34" charset="0"/>
              </a:rPr>
              <a:t>Simscript</a:t>
            </a:r>
            <a:r>
              <a:rPr lang="en-US" altLang="en-US" sz="1600" dirty="0" smtClean="0">
                <a:ea typeface="Calibri" panose="020F0502020204030204" pitchFamily="34" charset="0"/>
              </a:rPr>
              <a:t>, Arena, etc.</a:t>
            </a:r>
          </a:p>
          <a:p>
            <a:pPr marL="857250" lvl="1" indent="-457200" eaLnBrk="1" hangingPunct="1">
              <a:buFont typeface="Arial" panose="020B0604020202020204" pitchFamily="34" charset="0"/>
              <a:buChar char="•"/>
            </a:pPr>
            <a:r>
              <a:rPr lang="en-US" altLang="en-US" sz="1600" dirty="0" smtClean="0">
                <a:ea typeface="Calibri" panose="020F0502020204030204" pitchFamily="34" charset="0"/>
              </a:rPr>
              <a:t>IBM </a:t>
            </a:r>
            <a:r>
              <a:rPr lang="en-US" altLang="en-US" sz="1600" dirty="0" err="1" smtClean="0">
                <a:ea typeface="Calibri" panose="020F0502020204030204" pitchFamily="34" charset="0"/>
              </a:rPr>
              <a:t>Netezza</a:t>
            </a:r>
            <a:r>
              <a:rPr lang="en-US" altLang="en-US" sz="1600" dirty="0" smtClean="0">
                <a:ea typeface="Calibri" panose="020F0502020204030204" pitchFamily="34" charset="0"/>
              </a:rPr>
              <a:t>, MS Anal. Serv., Oracle Adv. Anal., SAP HANA, Teradata Miner, etc.</a:t>
            </a:r>
          </a:p>
          <a:p>
            <a:pPr marL="857250" lvl="1" indent="-457200" eaLnBrk="1" hangingPunct="1">
              <a:buFont typeface="Arial" panose="020B0604020202020204" pitchFamily="34" charset="0"/>
              <a:buChar char="•"/>
            </a:pPr>
            <a:r>
              <a:rPr lang="en-US" altLang="en-US" sz="1600" dirty="0" smtClean="0">
                <a:ea typeface="Calibri" panose="020F0502020204030204" pitchFamily="34" charset="0"/>
              </a:rPr>
              <a:t>UCINET/</a:t>
            </a:r>
            <a:r>
              <a:rPr lang="en-US" altLang="en-US" sz="1600" dirty="0" err="1" smtClean="0">
                <a:ea typeface="Calibri" panose="020F0502020204030204" pitchFamily="34" charset="0"/>
              </a:rPr>
              <a:t>NVivo</a:t>
            </a:r>
            <a:r>
              <a:rPr lang="en-US" altLang="en-US" sz="1600" dirty="0" smtClean="0">
                <a:ea typeface="Calibri" panose="020F0502020204030204" pitchFamily="34" charset="0"/>
              </a:rPr>
              <a:t>/Tropes, </a:t>
            </a:r>
            <a:r>
              <a:rPr lang="en-US" altLang="en-US" sz="1600" dirty="0" err="1" smtClean="0">
                <a:ea typeface="Calibri" panose="020F0502020204030204" pitchFamily="34" charset="0"/>
              </a:rPr>
              <a:t>ConQuest</a:t>
            </a:r>
            <a:r>
              <a:rPr lang="en-US" altLang="en-US" sz="1600" dirty="0" smtClean="0">
                <a:ea typeface="Calibri" panose="020F0502020204030204" pitchFamily="34" charset="0"/>
              </a:rPr>
              <a:t>, ArcGIS, </a:t>
            </a:r>
            <a:r>
              <a:rPr lang="en-US" altLang="en-US" sz="1600" dirty="0" err="1" smtClean="0">
                <a:ea typeface="Calibri" panose="020F0502020204030204" pitchFamily="34" charset="0"/>
              </a:rPr>
              <a:t>AutoDesk</a:t>
            </a:r>
            <a:r>
              <a:rPr lang="en-US" altLang="en-US" sz="1600" dirty="0" smtClean="0">
                <a:ea typeface="Calibri" panose="020F0502020204030204" pitchFamily="34" charset="0"/>
              </a:rPr>
              <a:t>, etc.</a:t>
            </a:r>
          </a:p>
          <a:p>
            <a:pPr marL="857250" lvl="1" indent="-457200" eaLnBrk="1" hangingPunct="1">
              <a:buFont typeface="Arial" panose="020B0604020202020204" pitchFamily="34" charset="0"/>
              <a:buChar char="•"/>
            </a:pPr>
            <a:r>
              <a:rPr lang="en-US" altLang="en-US" sz="1600" dirty="0" smtClean="0">
                <a:ea typeface="Calibri" panose="020F0502020204030204" pitchFamily="34" charset="0"/>
              </a:rPr>
              <a:t>IBM CPLEX, MOSEK, GUROBI, Frontline, etc.</a:t>
            </a:r>
          </a:p>
          <a:p>
            <a:pPr eaLnBrk="1" hangingPunct="1"/>
            <a:r>
              <a:rPr lang="en-US" altLang="en-US" sz="2000" dirty="0" smtClean="0">
                <a:ea typeface="Calibri" panose="020F0502020204030204" pitchFamily="34" charset="0"/>
              </a:rPr>
              <a:t>FOSS/GNU</a:t>
            </a:r>
          </a:p>
          <a:p>
            <a:pPr marL="857250" lvl="1" indent="-457200" eaLnBrk="1" hangingPunct="1">
              <a:buFont typeface="Arial" panose="020B0604020202020204" pitchFamily="34" charset="0"/>
              <a:buChar char="•"/>
            </a:pPr>
            <a:r>
              <a:rPr lang="en-US" altLang="en-US" sz="1800" dirty="0" smtClean="0">
                <a:ea typeface="Calibri" panose="020F0502020204030204" pitchFamily="34" charset="0"/>
              </a:rPr>
              <a:t>Domain-specific?</a:t>
            </a:r>
          </a:p>
          <a:p>
            <a:pPr marL="1257300" lvl="2" indent="-457200" eaLnBrk="1" hangingPunct="1"/>
            <a:r>
              <a:rPr lang="en-US" altLang="en-US" sz="1600" dirty="0" smtClean="0">
                <a:ea typeface="Calibri" panose="020F0502020204030204" pitchFamily="34" charset="0"/>
              </a:rPr>
              <a:t>GRETL/</a:t>
            </a:r>
            <a:r>
              <a:rPr lang="en-US" altLang="en-US" sz="1600" dirty="0" err="1" smtClean="0">
                <a:ea typeface="Calibri" panose="020F0502020204030204" pitchFamily="34" charset="0"/>
              </a:rPr>
              <a:t>xBUGS</a:t>
            </a:r>
            <a:r>
              <a:rPr lang="en-US" altLang="en-US" sz="1600" dirty="0" smtClean="0">
                <a:ea typeface="Calibri" panose="020F0502020204030204" pitchFamily="34" charset="0"/>
              </a:rPr>
              <a:t>, </a:t>
            </a:r>
            <a:r>
              <a:rPr lang="en-US" altLang="en-US" sz="1600" dirty="0" err="1" smtClean="0">
                <a:ea typeface="Calibri" panose="020F0502020204030204" pitchFamily="34" charset="0"/>
              </a:rPr>
              <a:t>Ggobi</a:t>
            </a:r>
            <a:r>
              <a:rPr lang="en-US" altLang="en-US" sz="1600" dirty="0" smtClean="0">
                <a:ea typeface="Calibri" panose="020F0502020204030204" pitchFamily="34" charset="0"/>
              </a:rPr>
              <a:t>, </a:t>
            </a:r>
            <a:r>
              <a:rPr lang="en-US" altLang="en-US" sz="1600" dirty="0" err="1" smtClean="0">
                <a:ea typeface="Calibri" panose="020F0502020204030204" pitchFamily="34" charset="0"/>
              </a:rPr>
              <a:t>Pajek</a:t>
            </a:r>
            <a:r>
              <a:rPr lang="en-US" altLang="en-US" sz="1600" dirty="0" smtClean="0">
                <a:ea typeface="Calibri" panose="020F0502020204030204" pitchFamily="34" charset="0"/>
              </a:rPr>
              <a:t>, lisp-stat, </a:t>
            </a:r>
            <a:r>
              <a:rPr lang="en-US" altLang="en-US" sz="1600" dirty="0" err="1" smtClean="0">
                <a:ea typeface="Calibri" panose="020F0502020204030204" pitchFamily="34" charset="0"/>
              </a:rPr>
              <a:t>Netlib</a:t>
            </a:r>
            <a:r>
              <a:rPr lang="en-US" altLang="en-US" sz="1600" dirty="0" smtClean="0">
                <a:ea typeface="Calibri" panose="020F0502020204030204" pitchFamily="34" charset="0"/>
              </a:rPr>
              <a:t>/BLAS/LAPACK/FFTPACK, etc.</a:t>
            </a:r>
          </a:p>
          <a:p>
            <a:pPr marL="1257300" lvl="2" indent="-457200" eaLnBrk="1" hangingPunct="1"/>
            <a:r>
              <a:rPr lang="en-US" altLang="en-US" sz="1600" dirty="0" smtClean="0">
                <a:ea typeface="Calibri" panose="020F0502020204030204" pitchFamily="34" charset="0"/>
              </a:rPr>
              <a:t>Sage, Octave, </a:t>
            </a:r>
            <a:r>
              <a:rPr lang="en-US" altLang="en-US" sz="1600" dirty="0" err="1" smtClean="0">
                <a:ea typeface="Calibri" panose="020F0502020204030204" pitchFamily="34" charset="0"/>
              </a:rPr>
              <a:t>Scilab</a:t>
            </a:r>
            <a:r>
              <a:rPr lang="en-US" altLang="en-US" sz="1600" dirty="0" smtClean="0">
                <a:ea typeface="Calibri" panose="020F0502020204030204" pitchFamily="34" charset="0"/>
              </a:rPr>
              <a:t>, Java/Colt/</a:t>
            </a:r>
            <a:r>
              <a:rPr lang="en-US" altLang="en-US" sz="1600" dirty="0" err="1" smtClean="0">
                <a:ea typeface="Calibri" panose="020F0502020204030204" pitchFamily="34" charset="0"/>
              </a:rPr>
              <a:t>JFreeCharts</a:t>
            </a:r>
            <a:r>
              <a:rPr lang="en-US" altLang="en-US" sz="1600" dirty="0" smtClean="0">
                <a:ea typeface="Calibri" panose="020F0502020204030204" pitchFamily="34" charset="0"/>
              </a:rPr>
              <a:t>, </a:t>
            </a:r>
            <a:r>
              <a:rPr lang="en-US" altLang="en-US" sz="1600" dirty="0" err="1" smtClean="0">
                <a:ea typeface="Calibri" panose="020F0502020204030204" pitchFamily="34" charset="0"/>
              </a:rPr>
              <a:t>Gephi</a:t>
            </a:r>
            <a:r>
              <a:rPr lang="en-US" altLang="en-US" sz="1600" dirty="0" smtClean="0">
                <a:ea typeface="Calibri" panose="020F0502020204030204" pitchFamily="34" charset="0"/>
              </a:rPr>
              <a:t>, </a:t>
            </a:r>
            <a:r>
              <a:rPr lang="en-US" altLang="en-US" sz="1600" dirty="0" err="1" smtClean="0">
                <a:ea typeface="Calibri" panose="020F0502020204030204" pitchFamily="34" charset="0"/>
              </a:rPr>
              <a:t>incanter</a:t>
            </a:r>
            <a:r>
              <a:rPr lang="en-US" altLang="en-US" sz="1600" dirty="0" smtClean="0">
                <a:ea typeface="Calibri" panose="020F0502020204030204" pitchFamily="34" charset="0"/>
              </a:rPr>
              <a:t>, </a:t>
            </a:r>
            <a:r>
              <a:rPr lang="en-US" altLang="en-US" sz="1600" dirty="0" err="1" smtClean="0">
                <a:ea typeface="Calibri" panose="020F0502020204030204" pitchFamily="34" charset="0"/>
              </a:rPr>
              <a:t>Protovis</a:t>
            </a:r>
            <a:r>
              <a:rPr lang="en-US" altLang="en-US" sz="1600" dirty="0" smtClean="0">
                <a:ea typeface="Calibri" panose="020F0502020204030204" pitchFamily="34" charset="0"/>
              </a:rPr>
              <a:t>, D3, etc.</a:t>
            </a:r>
          </a:p>
          <a:p>
            <a:pPr marL="1257300" lvl="2" indent="-457200" eaLnBrk="1" hangingPunct="1"/>
            <a:r>
              <a:rPr lang="en-US" altLang="en-US" sz="1600" dirty="0" smtClean="0">
                <a:ea typeface="Calibri" panose="020F0502020204030204" pitchFamily="34" charset="0"/>
              </a:rPr>
              <a:t>G(NU)LPK, COIN-OR, CSDP, NASTRAN/BLAS, NETLIB, WordNet, </a:t>
            </a:r>
            <a:r>
              <a:rPr lang="en-US" altLang="en-US" sz="1600" dirty="0" err="1" smtClean="0">
                <a:ea typeface="Calibri" panose="020F0502020204030204" pitchFamily="34" charset="0"/>
              </a:rPr>
              <a:t>statconn</a:t>
            </a:r>
            <a:r>
              <a:rPr lang="en-US" altLang="en-US" sz="1600" dirty="0" smtClean="0">
                <a:ea typeface="Calibri" panose="020F0502020204030204" pitchFamily="34" charset="0"/>
              </a:rPr>
              <a:t>, etc.</a:t>
            </a:r>
          </a:p>
          <a:p>
            <a:pPr marL="857250" lvl="1" indent="-457200" eaLnBrk="1" hangingPunct="1">
              <a:buFont typeface="Arial" panose="020B0604020202020204" pitchFamily="34" charset="0"/>
              <a:buChar char="•"/>
            </a:pPr>
            <a:r>
              <a:rPr lang="en-US" altLang="en-US" sz="1800" dirty="0" smtClean="0">
                <a:ea typeface="Calibri" panose="020F0502020204030204" pitchFamily="34" charset="0"/>
              </a:rPr>
              <a:t>General-purpose?</a:t>
            </a:r>
            <a:endParaRPr lang="en-US" altLang="en-US" sz="2000" dirty="0" smtClean="0">
              <a:ea typeface="Calibri" panose="020F0502020204030204" pitchFamily="34" charset="0"/>
            </a:endParaRPr>
          </a:p>
          <a:p>
            <a:pPr marL="1257300" lvl="2" indent="-457200" eaLnBrk="1" hangingPunct="1"/>
            <a:r>
              <a:rPr lang="en-US" altLang="en-US" sz="1600" dirty="0" smtClean="0">
                <a:ea typeface="Calibri" panose="020F0502020204030204" pitchFamily="34" charset="0"/>
              </a:rPr>
              <a:t>jQuery/</a:t>
            </a:r>
            <a:r>
              <a:rPr lang="en-US" altLang="en-US" sz="1600" dirty="0" err="1" smtClean="0">
                <a:ea typeface="Calibri" panose="020F0502020204030204" pitchFamily="34" charset="0"/>
              </a:rPr>
              <a:t>jqueryUI</a:t>
            </a:r>
            <a:r>
              <a:rPr lang="en-US" altLang="en-US" sz="1600" dirty="0" smtClean="0">
                <a:ea typeface="Calibri" panose="020F0502020204030204" pitchFamily="34" charset="0"/>
              </a:rPr>
              <a:t>/</a:t>
            </a:r>
            <a:r>
              <a:rPr lang="en-US" altLang="en-US" sz="1600" dirty="0" err="1" smtClean="0">
                <a:ea typeface="Calibri" panose="020F0502020204030204" pitchFamily="34" charset="0"/>
              </a:rPr>
              <a:t>flot</a:t>
            </a:r>
            <a:r>
              <a:rPr lang="en-US" altLang="en-US" sz="1600" dirty="0" smtClean="0">
                <a:ea typeface="Calibri" panose="020F0502020204030204" pitchFamily="34" charset="0"/>
              </a:rPr>
              <a:t>/</a:t>
            </a:r>
            <a:r>
              <a:rPr lang="en-US" altLang="en-US" sz="1600" dirty="0" err="1" smtClean="0">
                <a:ea typeface="Calibri" panose="020F0502020204030204" pitchFamily="34" charset="0"/>
              </a:rPr>
              <a:t>jstat</a:t>
            </a:r>
            <a:r>
              <a:rPr lang="en-US" altLang="en-US" sz="1600" dirty="0" smtClean="0">
                <a:ea typeface="Calibri" panose="020F0502020204030204" pitchFamily="34" charset="0"/>
              </a:rPr>
              <a:t>, BIRT, </a:t>
            </a:r>
            <a:r>
              <a:rPr lang="en-US" altLang="en-US" sz="1600" dirty="0" err="1" smtClean="0">
                <a:ea typeface="Calibri" panose="020F0502020204030204" pitchFamily="34" charset="0"/>
              </a:rPr>
              <a:t>RapidMiner</a:t>
            </a:r>
            <a:r>
              <a:rPr lang="en-US" altLang="en-US" sz="1600" dirty="0" smtClean="0">
                <a:ea typeface="Calibri" panose="020F0502020204030204" pitchFamily="34" charset="0"/>
              </a:rPr>
              <a:t>, </a:t>
            </a:r>
            <a:r>
              <a:rPr lang="en-US" altLang="en-US" sz="1600" dirty="0" err="1" smtClean="0">
                <a:ea typeface="Calibri" panose="020F0502020204030204" pitchFamily="34" charset="0"/>
              </a:rPr>
              <a:t>Pentaho</a:t>
            </a:r>
            <a:r>
              <a:rPr lang="en-US" altLang="en-US" sz="1600" dirty="0" smtClean="0">
                <a:ea typeface="Calibri" panose="020F0502020204030204" pitchFamily="34" charset="0"/>
              </a:rPr>
              <a:t>, </a:t>
            </a:r>
            <a:r>
              <a:rPr lang="en-US" altLang="en-US" sz="1600" dirty="0" err="1" smtClean="0">
                <a:ea typeface="Calibri" panose="020F0502020204030204" pitchFamily="34" charset="0"/>
              </a:rPr>
              <a:t>MongoDB</a:t>
            </a:r>
            <a:r>
              <a:rPr lang="en-US" altLang="en-US" sz="1600" dirty="0" smtClean="0">
                <a:ea typeface="Calibri" panose="020F0502020204030204" pitchFamily="34" charset="0"/>
              </a:rPr>
              <a:t>, etc.</a:t>
            </a:r>
          </a:p>
          <a:p>
            <a:pPr marL="1257300" lvl="2" indent="-457200" eaLnBrk="1" hangingPunct="1"/>
            <a:r>
              <a:rPr lang="en-US" altLang="en-US" sz="1600" dirty="0" smtClean="0">
                <a:ea typeface="Calibri" panose="020F0502020204030204" pitchFamily="34" charset="0"/>
              </a:rPr>
              <a:t>Apache Hadoop/Spark/</a:t>
            </a:r>
            <a:r>
              <a:rPr lang="en-US" altLang="en-US" sz="1600" dirty="0" err="1" smtClean="0">
                <a:ea typeface="Calibri" panose="020F0502020204030204" pitchFamily="34" charset="0"/>
              </a:rPr>
              <a:t>Flink</a:t>
            </a:r>
            <a:r>
              <a:rPr lang="en-US" altLang="en-US" sz="1600" dirty="0" smtClean="0">
                <a:ea typeface="Calibri" panose="020F0502020204030204" pitchFamily="34" charset="0"/>
              </a:rPr>
              <a:t>/</a:t>
            </a:r>
            <a:r>
              <a:rPr lang="en-US" altLang="en-US" sz="1600" dirty="0" err="1" smtClean="0">
                <a:ea typeface="Calibri" panose="020F0502020204030204" pitchFamily="34" charset="0"/>
              </a:rPr>
              <a:t>Solr</a:t>
            </a:r>
            <a:r>
              <a:rPr lang="en-US" altLang="en-US" sz="1600" dirty="0" smtClean="0">
                <a:ea typeface="Calibri" panose="020F0502020204030204" pitchFamily="34" charset="0"/>
              </a:rPr>
              <a:t>/</a:t>
            </a:r>
            <a:r>
              <a:rPr lang="en-US" altLang="en-US" sz="1600" dirty="0" err="1" smtClean="0">
                <a:ea typeface="Calibri" panose="020F0502020204030204" pitchFamily="34" charset="0"/>
              </a:rPr>
              <a:t>CouchDB</a:t>
            </a:r>
            <a:r>
              <a:rPr lang="en-US" altLang="en-US" sz="1600" dirty="0" smtClean="0">
                <a:ea typeface="Calibri" panose="020F0502020204030204" pitchFamily="34" charset="0"/>
              </a:rPr>
              <a:t>/</a:t>
            </a:r>
            <a:r>
              <a:rPr lang="en-US" altLang="en-US" sz="1600" dirty="0" err="1" smtClean="0">
                <a:ea typeface="Calibri" panose="020F0502020204030204" pitchFamily="34" charset="0"/>
              </a:rPr>
              <a:t>Lucene</a:t>
            </a:r>
            <a:r>
              <a:rPr lang="en-US" altLang="en-US" sz="1600" dirty="0" smtClean="0">
                <a:ea typeface="Calibri" panose="020F0502020204030204" pitchFamily="34" charset="0"/>
              </a:rPr>
              <a:t>/</a:t>
            </a:r>
            <a:r>
              <a:rPr lang="en-US" altLang="en-US" sz="1600" dirty="0" err="1" smtClean="0">
                <a:ea typeface="Calibri" panose="020F0502020204030204" pitchFamily="34" charset="0"/>
              </a:rPr>
              <a:t>OpenNLP</a:t>
            </a:r>
            <a:r>
              <a:rPr lang="en-US" altLang="en-US" sz="1600" dirty="0" smtClean="0">
                <a:ea typeface="Calibri" panose="020F0502020204030204" pitchFamily="34" charset="0"/>
              </a:rPr>
              <a:t>/Mahout, etc.</a:t>
            </a:r>
          </a:p>
          <a:p>
            <a:pPr marL="1257300" lvl="2" indent="-457200" eaLnBrk="1" hangingPunct="1"/>
            <a:r>
              <a:rPr lang="en-US" altLang="en-US" sz="1600" dirty="0" smtClean="0">
                <a:ea typeface="Calibri" panose="020F0502020204030204" pitchFamily="34" charset="0"/>
              </a:rPr>
              <a:t>Python ― </a:t>
            </a:r>
            <a:r>
              <a:rPr lang="en-US" altLang="en-US" sz="1600" dirty="0" err="1">
                <a:ea typeface="Calibri" panose="020F0502020204030204" pitchFamily="34" charset="0"/>
              </a:rPr>
              <a:t>iPython</a:t>
            </a:r>
            <a:r>
              <a:rPr lang="en-US" altLang="en-US" sz="1600" dirty="0">
                <a:ea typeface="Calibri" panose="020F0502020204030204" pitchFamily="34" charset="0"/>
              </a:rPr>
              <a:t>/</a:t>
            </a:r>
            <a:r>
              <a:rPr lang="en-US" altLang="en-US" sz="1600" dirty="0" err="1">
                <a:ea typeface="Calibri" panose="020F0502020204030204" pitchFamily="34" charset="0"/>
              </a:rPr>
              <a:t>NumPy</a:t>
            </a:r>
            <a:r>
              <a:rPr lang="en-US" altLang="en-US" sz="1600" dirty="0">
                <a:ea typeface="Calibri" panose="020F0502020204030204" pitchFamily="34" charset="0"/>
              </a:rPr>
              <a:t>/</a:t>
            </a:r>
            <a:r>
              <a:rPr lang="en-US" altLang="en-US" sz="1600" dirty="0" err="1">
                <a:ea typeface="Calibri" panose="020F0502020204030204" pitchFamily="34" charset="0"/>
              </a:rPr>
              <a:t>matplotlib</a:t>
            </a:r>
            <a:r>
              <a:rPr lang="en-US" altLang="en-US" sz="1600" dirty="0">
                <a:ea typeface="Calibri" panose="020F0502020204030204" pitchFamily="34" charset="0"/>
              </a:rPr>
              <a:t>/</a:t>
            </a:r>
            <a:r>
              <a:rPr lang="en-US" altLang="en-US" sz="1600" dirty="0" err="1">
                <a:ea typeface="Calibri" panose="020F0502020204030204" pitchFamily="34" charset="0"/>
              </a:rPr>
              <a:t>statmodels</a:t>
            </a:r>
            <a:r>
              <a:rPr lang="en-US" altLang="en-US" sz="1600" dirty="0">
                <a:ea typeface="Calibri" panose="020F0502020204030204" pitchFamily="34" charset="0"/>
              </a:rPr>
              <a:t>/Blaze/</a:t>
            </a:r>
            <a:r>
              <a:rPr lang="en-US" altLang="en-US" sz="1600" dirty="0" err="1">
                <a:ea typeface="Calibri" panose="020F0502020204030204" pitchFamily="34" charset="0"/>
              </a:rPr>
              <a:t>Bokeh</a:t>
            </a:r>
            <a:r>
              <a:rPr lang="en-US" altLang="en-US" sz="1600" dirty="0">
                <a:ea typeface="Calibri" panose="020F0502020204030204" pitchFamily="34" charset="0"/>
              </a:rPr>
              <a:t>/</a:t>
            </a:r>
            <a:r>
              <a:rPr lang="en-US" altLang="en-US" sz="1600" dirty="0" err="1">
                <a:ea typeface="Calibri" panose="020F0502020204030204" pitchFamily="34" charset="0"/>
              </a:rPr>
              <a:t>scikit</a:t>
            </a:r>
            <a:r>
              <a:rPr lang="en-US" altLang="en-US" sz="1600" dirty="0">
                <a:ea typeface="Calibri" panose="020F0502020204030204" pitchFamily="34" charset="0"/>
              </a:rPr>
              <a:t>-learn</a:t>
            </a:r>
            <a:r>
              <a:rPr lang="en-US" altLang="en-US" sz="1600" dirty="0" smtClean="0">
                <a:ea typeface="Calibri" panose="020F0502020204030204" pitchFamily="34" charset="0"/>
              </a:rPr>
              <a:t>, etc.</a:t>
            </a:r>
          </a:p>
          <a:p>
            <a:pPr marL="1257300" lvl="2" indent="-457200" eaLnBrk="1" hangingPunct="1"/>
            <a:r>
              <a:rPr lang="en-US" altLang="en-US" sz="1600" dirty="0">
                <a:ea typeface="Calibri" panose="020F0502020204030204" pitchFamily="34" charset="0"/>
              </a:rPr>
              <a:t>Julia ― </a:t>
            </a:r>
            <a:r>
              <a:rPr lang="en-US" altLang="en-US" sz="1600" dirty="0" smtClean="0">
                <a:ea typeface="Calibri" panose="020F0502020204030204" pitchFamily="34" charset="0"/>
              </a:rPr>
              <a:t> </a:t>
            </a:r>
            <a:r>
              <a:rPr lang="en-US" altLang="en-US" sz="1600" dirty="0" err="1" smtClean="0">
                <a:ea typeface="Calibri" panose="020F0502020204030204" pitchFamily="34" charset="0"/>
              </a:rPr>
              <a:t>iJulia</a:t>
            </a:r>
            <a:r>
              <a:rPr lang="en-US" altLang="en-US" sz="1600" dirty="0" smtClean="0">
                <a:ea typeface="Calibri" panose="020F0502020204030204" pitchFamily="34" charset="0"/>
              </a:rPr>
              <a:t>/Juno/</a:t>
            </a:r>
            <a:r>
              <a:rPr lang="en-US" sz="1600" dirty="0" err="1" smtClean="0"/>
              <a:t>MultivariateStats</a:t>
            </a:r>
            <a:r>
              <a:rPr lang="en-US" altLang="en-US" sz="1600" dirty="0" smtClean="0">
                <a:ea typeface="Calibri" panose="020F0502020204030204" pitchFamily="34" charset="0"/>
              </a:rPr>
              <a:t>/</a:t>
            </a:r>
            <a:r>
              <a:rPr lang="en-US" altLang="en-US" sz="1600" dirty="0" err="1" smtClean="0">
                <a:ea typeface="Calibri" panose="020F0502020204030204" pitchFamily="34" charset="0"/>
              </a:rPr>
              <a:t>MLBase</a:t>
            </a:r>
            <a:r>
              <a:rPr lang="en-US" altLang="en-US" sz="1600" dirty="0" smtClean="0">
                <a:ea typeface="Calibri" panose="020F0502020204030204" pitchFamily="34" charset="0"/>
              </a:rPr>
              <a:t>/</a:t>
            </a:r>
            <a:r>
              <a:rPr lang="en-US" altLang="en-US" sz="1600" dirty="0" err="1" smtClean="0">
                <a:ea typeface="Calibri" panose="020F0502020204030204" pitchFamily="34" charset="0"/>
              </a:rPr>
              <a:t>TimeSeries</a:t>
            </a:r>
            <a:r>
              <a:rPr lang="en-US" altLang="en-US" sz="1600" dirty="0" smtClean="0">
                <a:ea typeface="Calibri" panose="020F0502020204030204" pitchFamily="34" charset="0"/>
              </a:rPr>
              <a:t>/Gadfly/</a:t>
            </a:r>
            <a:r>
              <a:rPr lang="en-US" altLang="en-US" sz="1600" dirty="0" err="1" smtClean="0">
                <a:ea typeface="Calibri" panose="020F0502020204030204" pitchFamily="34" charset="0"/>
              </a:rPr>
              <a:t>JuMP</a:t>
            </a:r>
            <a:r>
              <a:rPr lang="en-US" altLang="en-US" sz="1600" dirty="0" smtClean="0">
                <a:ea typeface="Calibri" panose="020F0502020204030204" pitchFamily="34" charset="0"/>
              </a:rPr>
              <a:t>, etc.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61FD94-992F-4CB2-AF3E-ECFB9D8DC22A}" type="slidenum">
              <a:rPr lang="en-US" altLang="en-US" smtClean="0"/>
              <a:pPr>
                <a:defRPr/>
              </a:pPr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64911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>
                <a:ea typeface="Calibri" panose="020F0502020204030204" pitchFamily="34" charset="0"/>
              </a:rPr>
              <a:t>General Coordination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sz="2000" i="1" dirty="0" smtClean="0">
                <a:ea typeface="Calibri" panose="020F0502020204030204" pitchFamily="34" charset="0"/>
              </a:rPr>
              <a:t>Monthly </a:t>
            </a:r>
            <a:r>
              <a:rPr lang="en-US" altLang="en-US" sz="2000" i="1" dirty="0" err="1" smtClean="0">
                <a:ea typeface="Calibri" panose="020F0502020204030204" pitchFamily="34" charset="0"/>
              </a:rPr>
              <a:t>Meetups</a:t>
            </a:r>
            <a:r>
              <a:rPr lang="en-US" altLang="en-US" sz="2000" dirty="0" smtClean="0">
                <a:ea typeface="Calibri" panose="020F0502020204030204" pitchFamily="34" charset="0"/>
              </a:rPr>
              <a:t> (physical, not virtual)</a:t>
            </a:r>
          </a:p>
          <a:p>
            <a:pPr lvl="1" eaLnBrk="1" hangingPunct="1"/>
            <a:r>
              <a:rPr lang="en-US" altLang="en-US" sz="1600" dirty="0" smtClean="0">
                <a:ea typeface="Calibri" panose="020F0502020204030204" pitchFamily="34" charset="0"/>
              </a:rPr>
              <a:t>E.g., </a:t>
            </a:r>
            <a:r>
              <a:rPr lang="en-US" altLang="en-US" sz="1600" dirty="0" smtClean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www.datascience.la</a:t>
            </a:r>
          </a:p>
          <a:p>
            <a:pPr lvl="1" eaLnBrk="1" hangingPunct="1"/>
            <a:r>
              <a:rPr lang="en-US" altLang="en-US" sz="1600" dirty="0" smtClean="0">
                <a:ea typeface="Calibri" panose="020F0502020204030204" pitchFamily="34" charset="0"/>
              </a:rPr>
              <a:t>Monthly meetings (50-200 people)</a:t>
            </a:r>
          </a:p>
          <a:p>
            <a:pPr lvl="1" eaLnBrk="1" hangingPunct="1"/>
            <a:endParaRPr lang="en-US" altLang="en-US" sz="1600" dirty="0" smtClean="0">
              <a:ea typeface="Calibri" panose="020F0502020204030204" pitchFamily="34" charset="0"/>
            </a:endParaRPr>
          </a:p>
          <a:p>
            <a:pPr lvl="1" eaLnBrk="1" hangingPunct="1"/>
            <a:r>
              <a:rPr lang="en-US" altLang="en-US" sz="1600" dirty="0" smtClean="0">
                <a:ea typeface="Calibri" panose="020F0502020204030204" pitchFamily="34" charset="0"/>
              </a:rPr>
              <a:t>By </a:t>
            </a:r>
            <a:r>
              <a:rPr lang="en-US" altLang="en-US" sz="1600" dirty="0">
                <a:ea typeface="Calibri" panose="020F0502020204030204" pitchFamily="34" charset="0"/>
              </a:rPr>
              <a:t>language/platform/environment: R, Python</a:t>
            </a:r>
          </a:p>
          <a:p>
            <a:pPr lvl="1" eaLnBrk="1" hangingPunct="1"/>
            <a:r>
              <a:rPr lang="en-US" altLang="en-US" sz="1600" dirty="0">
                <a:ea typeface="Calibri" panose="020F0502020204030204" pitchFamily="34" charset="0"/>
              </a:rPr>
              <a:t>By </a:t>
            </a:r>
            <a:r>
              <a:rPr lang="en-US" altLang="en-US" sz="1600" dirty="0" smtClean="0">
                <a:ea typeface="Calibri" panose="020F0502020204030204" pitchFamily="34" charset="0"/>
              </a:rPr>
              <a:t>technology/workflow</a:t>
            </a:r>
            <a:r>
              <a:rPr lang="en-US" altLang="en-US" sz="1600" dirty="0">
                <a:ea typeface="Calibri" panose="020F0502020204030204" pitchFamily="34" charset="0"/>
              </a:rPr>
              <a:t>: Visualization, DW/BI, Machine Learning</a:t>
            </a:r>
          </a:p>
          <a:p>
            <a:pPr lvl="1" eaLnBrk="1" hangingPunct="1"/>
            <a:r>
              <a:rPr lang="en-US" altLang="en-US" sz="1600" dirty="0">
                <a:ea typeface="Calibri" panose="020F0502020204030204" pitchFamily="34" charset="0"/>
              </a:rPr>
              <a:t>By </a:t>
            </a:r>
            <a:r>
              <a:rPr lang="en-US" altLang="en-US" sz="1600" dirty="0" smtClean="0">
                <a:ea typeface="Calibri" panose="020F0502020204030204" pitchFamily="34" charset="0"/>
              </a:rPr>
              <a:t>sector/domain: </a:t>
            </a:r>
            <a:r>
              <a:rPr lang="en-US" altLang="en-US" sz="1600" dirty="0" err="1">
                <a:ea typeface="Calibri" panose="020F0502020204030204" pitchFamily="34" charset="0"/>
              </a:rPr>
              <a:t>AdTech</a:t>
            </a:r>
            <a:r>
              <a:rPr lang="en-US" altLang="en-US" sz="1600" dirty="0">
                <a:ea typeface="Calibri" panose="020F0502020204030204" pitchFamily="34" charset="0"/>
              </a:rPr>
              <a:t>, </a:t>
            </a:r>
            <a:r>
              <a:rPr lang="en-US" altLang="en-US" sz="1600" dirty="0" err="1" smtClean="0">
                <a:ea typeface="Calibri" panose="020F0502020204030204" pitchFamily="34" charset="0"/>
              </a:rPr>
              <a:t>FinTech</a:t>
            </a:r>
            <a:endParaRPr lang="en-US" altLang="en-US" sz="1600" dirty="0" smtClean="0">
              <a:ea typeface="Calibri" panose="020F0502020204030204" pitchFamily="34" charset="0"/>
            </a:endParaRPr>
          </a:p>
          <a:p>
            <a:pPr lvl="1" eaLnBrk="1" hangingPunct="1"/>
            <a:r>
              <a:rPr lang="en-US" altLang="en-US" sz="1600" dirty="0" smtClean="0">
                <a:ea typeface="Calibri" panose="020F0502020204030204" pitchFamily="34" charset="0"/>
              </a:rPr>
              <a:t>By management “level”: a few directors- and mangers-only events (by invitation only)</a:t>
            </a:r>
            <a:endParaRPr lang="en-US" altLang="en-US" sz="1600" dirty="0">
              <a:ea typeface="Calibri" panose="020F0502020204030204" pitchFamily="34" charset="0"/>
            </a:endParaRPr>
          </a:p>
          <a:p>
            <a:pPr lvl="1" eaLnBrk="1" hangingPunct="1"/>
            <a:endParaRPr lang="en-US" altLang="en-US" sz="1600" dirty="0" smtClean="0">
              <a:ea typeface="Calibri" panose="020F0502020204030204" pitchFamily="34" charset="0"/>
            </a:endParaRPr>
          </a:p>
          <a:p>
            <a:pPr eaLnBrk="1" hangingPunct="1"/>
            <a:r>
              <a:rPr lang="en-US" altLang="en-US" sz="2000" i="1" dirty="0" smtClean="0">
                <a:ea typeface="Calibri" panose="020F0502020204030204" pitchFamily="34" charset="0"/>
              </a:rPr>
              <a:t>Annual Conferences</a:t>
            </a:r>
            <a:r>
              <a:rPr lang="en-US" altLang="en-US" sz="2000" dirty="0" smtClean="0">
                <a:ea typeface="Calibri" panose="020F0502020204030204" pitchFamily="34" charset="0"/>
              </a:rPr>
              <a:t> (physical, not virtual)</a:t>
            </a:r>
            <a:endParaRPr lang="en-US" altLang="en-US" sz="2000" dirty="0">
              <a:ea typeface="Calibri" panose="020F0502020204030204" pitchFamily="34" charset="0"/>
            </a:endParaRPr>
          </a:p>
          <a:p>
            <a:pPr lvl="1" eaLnBrk="1" hangingPunct="1"/>
            <a:r>
              <a:rPr lang="en-US" altLang="en-US" sz="1600" dirty="0">
                <a:ea typeface="Calibri" panose="020F0502020204030204" pitchFamily="34" charset="0"/>
              </a:rPr>
              <a:t>E.g., </a:t>
            </a:r>
            <a:r>
              <a:rPr lang="en-US" altLang="en-US" sz="1600" dirty="0" smtClean="0">
                <a:ea typeface="Calibri" panose="020F0502020204030204" pitchFamily="34" charset="0"/>
              </a:rPr>
              <a:t>“Big Data camp” at Direct TV (El Segundo)</a:t>
            </a:r>
            <a:endParaRPr lang="en-US" altLang="en-US" sz="1600" dirty="0" smtClean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lvl="1" eaLnBrk="1" hangingPunct="1"/>
            <a:r>
              <a:rPr lang="en-US" altLang="en-US" sz="16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http://insidebigdata.com/2014/06/03/free-conference-big-data-camp-2014/</a:t>
            </a:r>
          </a:p>
          <a:p>
            <a:pPr lvl="1" eaLnBrk="1" hangingPunct="1"/>
            <a:r>
              <a:rPr lang="en-US" altLang="en-US" sz="1600" dirty="0" smtClean="0">
                <a:ea typeface="Calibri" panose="020F0502020204030204" pitchFamily="34" charset="0"/>
              </a:rPr>
              <a:t>Multiple, parallel tracks</a:t>
            </a:r>
          </a:p>
          <a:p>
            <a:pPr lvl="1" eaLnBrk="1" hangingPunct="1"/>
            <a:r>
              <a:rPr lang="en-US" altLang="en-US" sz="1600" dirty="0">
                <a:ea typeface="Calibri" panose="020F0502020204030204" pitchFamily="34" charset="0"/>
              </a:rPr>
              <a:t>V</a:t>
            </a:r>
            <a:r>
              <a:rPr lang="en-US" altLang="en-US" sz="1600" dirty="0" smtClean="0">
                <a:ea typeface="Calibri" panose="020F0502020204030204" pitchFamily="34" charset="0"/>
              </a:rPr>
              <a:t>endor support (all expenses covered fully)</a:t>
            </a:r>
          </a:p>
          <a:p>
            <a:pPr lvl="1" eaLnBrk="1" hangingPunct="1"/>
            <a:r>
              <a:rPr lang="en-US" altLang="en-US" sz="1600" dirty="0" smtClean="0">
                <a:ea typeface="Calibri" panose="020F0502020204030204" pitchFamily="34" charset="0"/>
              </a:rPr>
              <a:t>Last three years’ attendance—200 (2013), 500 (2014), 800 expected (2015)</a:t>
            </a:r>
            <a:endParaRPr lang="en-US" altLang="en-US" sz="1600" dirty="0">
              <a:ea typeface="Calibri" panose="020F050202020403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61FD94-992F-4CB2-AF3E-ECFB9D8DC22A}" type="slidenum">
              <a:rPr lang="en-US" altLang="en-US" smtClean="0"/>
              <a:pPr>
                <a:defRPr/>
              </a:pPr>
              <a:t>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59436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230236"/>
            <a:ext cx="7315200" cy="5616264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61FD94-992F-4CB2-AF3E-ECFB9D8DC22A}" type="slidenum">
              <a:rPr lang="en-US" altLang="en-US" smtClean="0"/>
              <a:pPr>
                <a:defRPr/>
              </a:pPr>
              <a:t>9</a:t>
            </a:fld>
            <a:endParaRPr lang="en-US" altLang="en-US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 dirty="0" smtClean="0">
                <a:ea typeface="Calibri" panose="020F0502020204030204" pitchFamily="34" charset="0"/>
              </a:rPr>
              <a:t>A few good MOOCs</a:t>
            </a:r>
          </a:p>
        </p:txBody>
      </p:sp>
    </p:spTree>
    <p:extLst>
      <p:ext uri="{BB962C8B-B14F-4D97-AF65-F5344CB8AC3E}">
        <p14:creationId xmlns:p14="http://schemas.microsoft.com/office/powerpoint/2010/main" val="2501249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2616</TotalTime>
  <Words>2592</Words>
  <Application>Microsoft Office PowerPoint</Application>
  <PresentationFormat>On-screen Show (4:3)</PresentationFormat>
  <Paragraphs>281</Paragraphs>
  <Slides>29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Arial</vt:lpstr>
      <vt:lpstr>Calibri</vt:lpstr>
      <vt:lpstr>Consolas</vt:lpstr>
      <vt:lpstr>Corbel</vt:lpstr>
      <vt:lpstr>Symbol</vt:lpstr>
      <vt:lpstr>Default Design</vt:lpstr>
      <vt:lpstr>Data Science in L.A.'s “Silicon Beach”: Shadow Vocation or Emergent Profession? </vt:lpstr>
      <vt:lpstr>Motivation</vt:lpstr>
      <vt:lpstr>PowerPoint Presentation</vt:lpstr>
      <vt:lpstr>PowerPoint Presentation</vt:lpstr>
      <vt:lpstr>PowerPoint Presentation</vt:lpstr>
      <vt:lpstr>Difference at B.A./B.S. level ― recommended or required (Snapchat)</vt:lpstr>
      <vt:lpstr>Some tools (other than R)</vt:lpstr>
      <vt:lpstr>General Coordination</vt:lpstr>
      <vt:lpstr>A few good MOOCs</vt:lpstr>
      <vt:lpstr>A few good (open, free) books</vt:lpstr>
      <vt:lpstr>Highly granular “career/tech fairs”</vt:lpstr>
      <vt:lpstr>Specific “job postings/sites”</vt:lpstr>
      <vt:lpstr>PowerPoint Presentation</vt:lpstr>
      <vt:lpstr>Should a semester of “data science” substitute for second-semester Algebra II in LAUSD?</vt:lpstr>
      <vt:lpstr>Relative importance of “data science” skills, knowledge, and abilities in general B.A./B.S.?</vt:lpstr>
      <vt:lpstr>PowerPoint Presentation</vt:lpstr>
      <vt:lpstr>4-year Schools in this New “Service” Economy in CA?</vt:lpstr>
      <vt:lpstr>CCC’s in this New “Service” Economy?</vt:lpstr>
      <vt:lpstr>Candidate Explanations (1/4) (STEMish)</vt:lpstr>
      <vt:lpstr>Candidate Explanations (2/4) (Sociological)</vt:lpstr>
      <vt:lpstr>Candidate Explanations (3/4) (Economic/Business)</vt:lpstr>
      <vt:lpstr>Candidate Explanations (4/4) (Other/Interdisciplinary)</vt:lpstr>
      <vt:lpstr>Open Questions</vt:lpstr>
      <vt:lpstr>Open Questions</vt:lpstr>
      <vt:lpstr>Further Reading (peer reviewed)</vt:lpstr>
      <vt:lpstr>Further Reading (peer reviewed)</vt:lpstr>
      <vt:lpstr>Further Reading (peer reviewed)</vt:lpstr>
      <vt:lpstr>Further Reading (non peer-reviewed)</vt:lpstr>
      <vt:lpstr>Further Reading (additional references)</vt:lpstr>
    </vt:vector>
  </TitlesOfParts>
  <Company>CSU, Northridge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 in L.A.'s “Silicon Beach”: “Shadow” Vocation or “Emergent” Profession?</dc:title>
  <dc:creator>wsmith</dc:creator>
  <cp:lastModifiedBy>Smith, Wayne W</cp:lastModifiedBy>
  <cp:revision>244</cp:revision>
  <cp:lastPrinted>2013-12-28T01:30:23Z</cp:lastPrinted>
  <dcterms:created xsi:type="dcterms:W3CDTF">2010-10-28T16:48:55Z</dcterms:created>
  <dcterms:modified xsi:type="dcterms:W3CDTF">2015-02-26T18:25:55Z</dcterms:modified>
</cp:coreProperties>
</file>